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3DD"/>
    <a:srgbClr val="F0C456"/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74" y="60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6FE3C-34D8-4B4B-9273-D907B0A3B964}" type="datetimeFigureOut">
              <a:rPr lang="tr-TR" smtClean="0"/>
              <a:pPr/>
              <a:t>13.02.2023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9A89D-734B-4FAD-B6E7-2B864E72E489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FF5F4-5691-49AF-9E16-FB22826F7264}" type="datetimeFigureOut">
              <a:rPr lang="tr-TR" smtClean="0"/>
              <a:pPr/>
              <a:t>13.02.2023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dirty="0" smtClean="0"/>
              <a:t>Asıl metin </a:t>
            </a:r>
            <a:r>
              <a:rPr lang="tr-TR" noProof="0" dirty="0" smtClean="0"/>
              <a:t>stillerini</a:t>
            </a:r>
            <a:r>
              <a:rPr lang="tr-TR" dirty="0" smtClean="0"/>
              <a:t>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A89D7-7603-4ECB-ADF6-F6CF2BE4F401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yfanın Dı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Düz Bağlayıcı 2"/>
          <p:cNvCxnSpPr/>
          <p:nvPr userDrawn="1"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 userDrawn="1"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ikdörtgen 3"/>
          <p:cNvSpPr/>
          <p:nvPr userDrawn="1"/>
        </p:nvSpPr>
        <p:spPr>
          <a:xfrm>
            <a:off x="457200" y="457200"/>
            <a:ext cx="2359152" cy="1828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Dikdörtgen 9"/>
          <p:cNvSpPr/>
          <p:nvPr userDrawn="1"/>
        </p:nvSpPr>
        <p:spPr>
          <a:xfrm>
            <a:off x="457200" y="6854395"/>
            <a:ext cx="2359152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1" name="Dikdörtgen 10"/>
          <p:cNvSpPr/>
          <p:nvPr userDrawn="1"/>
        </p:nvSpPr>
        <p:spPr>
          <a:xfrm>
            <a:off x="457200" y="4736592"/>
            <a:ext cx="2359152" cy="2075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tr-TR" dirty="0"/>
          </a:p>
        </p:txBody>
      </p:sp>
      <p:sp>
        <p:nvSpPr>
          <p:cNvPr id="12" name="Resim Yer Tutucusu 11"/>
          <p:cNvSpPr>
            <a:spLocks noGrp="1"/>
          </p:cNvSpPr>
          <p:nvPr>
            <p:ph type="pic" sz="quarter" idx="10"/>
          </p:nvPr>
        </p:nvSpPr>
        <p:spPr>
          <a:xfrm>
            <a:off x="457200" y="685800"/>
            <a:ext cx="2359152" cy="4005072"/>
          </a:xfrm>
        </p:spPr>
        <p:txBody>
          <a:bodyPr tIns="109728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13" name="Dikdörtgen 12"/>
          <p:cNvSpPr/>
          <p:nvPr userDrawn="1"/>
        </p:nvSpPr>
        <p:spPr>
          <a:xfrm>
            <a:off x="3758184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4" name="Dikdörtgen 13"/>
          <p:cNvSpPr/>
          <p:nvPr userDrawn="1"/>
        </p:nvSpPr>
        <p:spPr bwMode="auto">
          <a:xfrm>
            <a:off x="3758184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5" name="Resim Yer Tutucusu 11"/>
          <p:cNvSpPr>
            <a:spLocks noGrp="1"/>
          </p:cNvSpPr>
          <p:nvPr>
            <p:ph type="pic" sz="quarter" idx="11"/>
          </p:nvPr>
        </p:nvSpPr>
        <p:spPr>
          <a:xfrm>
            <a:off x="3758184" y="685800"/>
            <a:ext cx="2450592" cy="4005072"/>
          </a:xfrm>
        </p:spPr>
        <p:txBody>
          <a:bodyPr tIns="109728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16" name="Dikdörtgen 15"/>
          <p:cNvSpPr/>
          <p:nvPr userDrawn="1"/>
        </p:nvSpPr>
        <p:spPr>
          <a:xfrm>
            <a:off x="7141464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7" name="Dikdörtgen 16"/>
          <p:cNvSpPr/>
          <p:nvPr userDrawn="1"/>
        </p:nvSpPr>
        <p:spPr>
          <a:xfrm>
            <a:off x="7141465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8" name="Resim Yer Tutucusu 11"/>
          <p:cNvSpPr>
            <a:spLocks noGrp="1"/>
          </p:cNvSpPr>
          <p:nvPr>
            <p:ph type="pic" sz="quarter" idx="12"/>
          </p:nvPr>
        </p:nvSpPr>
        <p:spPr>
          <a:xfrm>
            <a:off x="7141465" y="2084832"/>
            <a:ext cx="2450592" cy="4727448"/>
          </a:xfrm>
        </p:spPr>
        <p:txBody>
          <a:bodyPr tIns="109728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20" name="Dikdörtgen 19"/>
          <p:cNvSpPr/>
          <p:nvPr userDrawn="1"/>
        </p:nvSpPr>
        <p:spPr>
          <a:xfrm>
            <a:off x="7141464" y="1901952"/>
            <a:ext cx="2450592" cy="1463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13" hasCustomPrompt="1"/>
          </p:nvPr>
        </p:nvSpPr>
        <p:spPr>
          <a:xfrm>
            <a:off x="7142163" y="639763"/>
            <a:ext cx="2449512" cy="1262062"/>
          </a:xfrm>
        </p:spPr>
        <p:txBody>
          <a:bodyPr anchor="ctr">
            <a:no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sz="36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tr-TR" dirty="0" smtClean="0"/>
              <a:t>şirket adı</a:t>
            </a:r>
            <a:endParaRPr lang="tr-TR" dirty="0"/>
          </a:p>
        </p:txBody>
      </p:sp>
      <p:sp>
        <p:nvSpPr>
          <p:cNvPr id="23" name="Metin Yer Tutucusu 21"/>
          <p:cNvSpPr>
            <a:spLocks noGrp="1"/>
          </p:cNvSpPr>
          <p:nvPr>
            <p:ph type="body" sz="quarter" idx="14" hasCustomPrompt="1"/>
          </p:nvPr>
        </p:nvSpPr>
        <p:spPr>
          <a:xfrm>
            <a:off x="3758184" y="5148648"/>
            <a:ext cx="2449512" cy="266486"/>
          </a:xfrm>
        </p:spPr>
        <p:txBody>
          <a:bodyPr anchor="t">
            <a:noAutofit/>
          </a:bodyPr>
          <a:lstStyle>
            <a:lvl1pPr marL="0" indent="0" algn="ctr">
              <a:lnSpc>
                <a:spcPct val="85000"/>
              </a:lnSpc>
              <a:spcBef>
                <a:spcPts val="0"/>
              </a:spcBef>
              <a:buNone/>
              <a:defRPr sz="16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tr-TR" dirty="0" smtClean="0"/>
              <a:t>şirket adı</a:t>
            </a:r>
            <a:endParaRPr lang="tr-TR" dirty="0"/>
          </a:p>
        </p:txBody>
      </p:sp>
      <p:sp>
        <p:nvSpPr>
          <p:cNvPr id="24" name="Metin Yer Tutucusu 21"/>
          <p:cNvSpPr>
            <a:spLocks noGrp="1"/>
          </p:cNvSpPr>
          <p:nvPr>
            <p:ph type="body" sz="quarter" idx="15" hasCustomPrompt="1"/>
          </p:nvPr>
        </p:nvSpPr>
        <p:spPr>
          <a:xfrm>
            <a:off x="3758184" y="5465711"/>
            <a:ext cx="2449512" cy="427881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tr-TR" dirty="0" smtClean="0"/>
              <a:t>şirket adresi</a:t>
            </a:r>
            <a:endParaRPr lang="tr-TR" dirty="0"/>
          </a:p>
        </p:txBody>
      </p:sp>
      <p:sp>
        <p:nvSpPr>
          <p:cNvPr id="25" name="Metin Yer Tutucusu 21"/>
          <p:cNvSpPr>
            <a:spLocks noGrp="1"/>
          </p:cNvSpPr>
          <p:nvPr>
            <p:ph type="body" sz="quarter" idx="16" hasCustomPrompt="1"/>
          </p:nvPr>
        </p:nvSpPr>
        <p:spPr>
          <a:xfrm>
            <a:off x="3758184" y="5910688"/>
            <a:ext cx="2449512" cy="18596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tr-TR" dirty="0" smtClean="0"/>
              <a:t>telefon</a:t>
            </a:r>
            <a:endParaRPr lang="tr-TR" dirty="0"/>
          </a:p>
        </p:txBody>
      </p:sp>
      <p:sp>
        <p:nvSpPr>
          <p:cNvPr id="26" name="Metin Yer Tutucusu 21"/>
          <p:cNvSpPr>
            <a:spLocks noGrp="1"/>
          </p:cNvSpPr>
          <p:nvPr>
            <p:ph type="body" sz="quarter" idx="17" hasCustomPrompt="1"/>
          </p:nvPr>
        </p:nvSpPr>
        <p:spPr>
          <a:xfrm>
            <a:off x="3758184" y="6155974"/>
            <a:ext cx="2449512" cy="185965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tr-TR" dirty="0" smtClean="0"/>
              <a:t>E-POSTA</a:t>
            </a:r>
            <a:endParaRPr lang="tr-TR" dirty="0"/>
          </a:p>
        </p:txBody>
      </p:sp>
      <p:sp>
        <p:nvSpPr>
          <p:cNvPr id="27" name="Metin Yer Tutucusu 21"/>
          <p:cNvSpPr>
            <a:spLocks noGrp="1"/>
          </p:cNvSpPr>
          <p:nvPr>
            <p:ph type="body" sz="quarter" idx="18" hasCustomPrompt="1"/>
          </p:nvPr>
        </p:nvSpPr>
        <p:spPr>
          <a:xfrm>
            <a:off x="3758184" y="6854395"/>
            <a:ext cx="2449512" cy="448347"/>
          </a:xfrm>
        </p:spPr>
        <p:txBody>
          <a:bodyPr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tr-TR" dirty="0" smtClean="0"/>
              <a:t>web sitesi URL'si</a:t>
            </a:r>
            <a:endParaRPr lang="tr-TR" dirty="0"/>
          </a:p>
        </p:txBody>
      </p:sp>
      <p:sp>
        <p:nvSpPr>
          <p:cNvPr id="28" name="Metin Yer Tutucusu 21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4736592"/>
            <a:ext cx="2359152" cy="2075688"/>
          </a:xfrm>
        </p:spPr>
        <p:txBody>
          <a:bodyPr lIns="182880" rIns="182880" anchor="ctr">
            <a:no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11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31" name="Dikdörtgen 30"/>
          <p:cNvSpPr/>
          <p:nvPr userDrawn="1"/>
        </p:nvSpPr>
        <p:spPr>
          <a:xfrm>
            <a:off x="10287000" y="0"/>
            <a:ext cx="1676400" cy="77678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 rtl="1">
              <a:spcBef>
                <a:spcPts val="1200"/>
              </a:spcBef>
              <a:buNone/>
            </a:pPr>
            <a:r>
              <a:rPr lang="tr-TR" sz="14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Yazdırma:</a:t>
            </a:r>
          </a:p>
          <a:p>
            <a:pPr algn="l" defTabSz="914400" rtl="1">
              <a:spcBef>
                <a:spcPts val="300"/>
              </a:spcBef>
              <a:buNone/>
            </a:pPr>
            <a:r>
              <a:rPr lang="tr-TR" sz="950" b="0" i="0" baseline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Yazıcınız bizim yazıcılarımız gibi yazdırmayabilir; bu nedenle birkaç deneme baskısı yaptığınızdan emin olun. Hizalama yeterince doğru olmuyorsa, 'Sayfaya Sığacak Şekilde Ölçekle' ayarını kullanmayı deneyin. Bu ayar Yazdır iletişim kutusunda bulunur; ulaşmak için 'Tam Sayfa </a:t>
            </a:r>
            <a:r>
              <a:rPr lang="tr-TR" sz="950" b="0" i="0" baseline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Slaytlar'ı</a:t>
            </a:r>
            <a:r>
              <a:rPr lang="tr-TR" sz="950" b="0" i="0" baseline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tıklatmanız yeterlidir.</a:t>
            </a:r>
          </a:p>
          <a:p>
            <a:pPr algn="l" defTabSz="914400" rtl="1">
              <a:spcBef>
                <a:spcPts val="1200"/>
              </a:spcBef>
              <a:buNone/>
            </a:pPr>
            <a:r>
              <a:rPr lang="tr-TR" sz="95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Sizin için katlama yerlerini oluşturduğumuzu fark ettiniz mi? Gerçekten çok az belli oluyor, ancak yine de broşürünüzde gösterilmesini istemezseniz '</a:t>
            </a:r>
            <a:r>
              <a:rPr lang="tr-TR" sz="95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Görünüm'ü</a:t>
            </a:r>
            <a:r>
              <a:rPr lang="tr-TR" sz="95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ve 'Asıl </a:t>
            </a:r>
            <a:r>
              <a:rPr lang="tr-TR" sz="95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Slayt'ı</a:t>
            </a:r>
            <a:r>
              <a:rPr lang="tr-TR" sz="95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tıklatarak yazdırma işlemi öncesinde bunları silebilirsiniz.</a:t>
            </a:r>
          </a:p>
          <a:p>
            <a:pPr algn="l" defTabSz="914400" rtl="1">
              <a:spcBef>
                <a:spcPts val="1200"/>
              </a:spcBef>
              <a:buNone/>
            </a:pPr>
            <a:r>
              <a:rPr lang="tr-TR" sz="14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İçeriği Özelleştirme:</a:t>
            </a:r>
          </a:p>
          <a:p>
            <a:pPr algn="l" defTabSz="914400" rtl="1">
              <a:spcBef>
                <a:spcPts val="300"/>
              </a:spcBef>
              <a:buNone/>
            </a:pPr>
            <a:r>
              <a:rPr lang="tr-TR" sz="95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Bu broşürdeki yer tutucular sizin için biçimlendirilmiştir. Metne madde işaretleri eklemek veya kaldırmak isterseniz, tek yapmanız gereken 'Giriş' sekmesinde 'Madde İşaretleri' düğmesini tıklatmaktır.</a:t>
            </a:r>
          </a:p>
          <a:p>
            <a:pPr algn="l" defTabSz="914400" rtl="1">
              <a:spcBef>
                <a:spcPts val="1200"/>
              </a:spcBef>
              <a:buNone/>
            </a:pPr>
            <a:r>
              <a:rPr lang="tr-TR" sz="95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Başlıklar, alt başlıklar veya gövde metni için daha fazla yer tutucuya gerek duyarsanız, ihtiyacınız olan öğenin bir kopyasını oluşturup yerine sürüklemeniz yeterlidir. </a:t>
            </a:r>
            <a:r>
              <a:rPr lang="tr-TR" sz="95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PowerPoint’in</a:t>
            </a:r>
            <a:r>
              <a:rPr lang="tr-TR" sz="95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Akıllı Kılavuzları her öğeye göre hizalamanıza yardımcı olacaktır.</a:t>
            </a:r>
          </a:p>
          <a:p>
            <a:pPr algn="l" defTabSz="914400" rtl="1">
              <a:spcBef>
                <a:spcPts val="1200"/>
              </a:spcBef>
              <a:buNone/>
            </a:pPr>
            <a:r>
              <a:rPr lang="tr-TR" sz="95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Bizimkiler yerine kendi resimlerinizi mi kullanmak istiyorsunuz? Hiç sorun değil! Bir resmi tıklatıp </a:t>
            </a:r>
            <a:r>
              <a:rPr lang="tr-TR" sz="95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Delete</a:t>
            </a:r>
            <a:r>
              <a:rPr lang="tr-TR" sz="95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tuşuna bastıktan sonra simgeyi tıklatıp resminizi ekleyebilirsiniz.</a:t>
            </a:r>
            <a:endParaRPr lang="tr-TR" sz="950" b="0" i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yfanın İç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Düz Bağlayıcı 7"/>
          <p:cNvCxnSpPr/>
          <p:nvPr userDrawn="1"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Dikdörtgen 31"/>
          <p:cNvSpPr/>
          <p:nvPr userDrawn="1"/>
        </p:nvSpPr>
        <p:spPr>
          <a:xfrm>
            <a:off x="3849624" y="685800"/>
            <a:ext cx="2450592" cy="39503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cxnSp>
        <p:nvCxnSpPr>
          <p:cNvPr id="29" name="Düz Bağlayıcı 2"/>
          <p:cNvCxnSpPr/>
          <p:nvPr userDrawn="1"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ikdörtgen 3"/>
          <p:cNvSpPr/>
          <p:nvPr userDrawn="1"/>
        </p:nvSpPr>
        <p:spPr>
          <a:xfrm>
            <a:off x="457200" y="457200"/>
            <a:ext cx="245059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0" name="Dikdörtgen 9"/>
          <p:cNvSpPr/>
          <p:nvPr userDrawn="1"/>
        </p:nvSpPr>
        <p:spPr>
          <a:xfrm>
            <a:off x="457200" y="6854395"/>
            <a:ext cx="245059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2" name="Resim Yer Tutucusu 11"/>
          <p:cNvSpPr>
            <a:spLocks noGrp="1"/>
          </p:cNvSpPr>
          <p:nvPr>
            <p:ph type="pic" sz="quarter" idx="10"/>
          </p:nvPr>
        </p:nvSpPr>
        <p:spPr>
          <a:xfrm>
            <a:off x="457200" y="685800"/>
            <a:ext cx="2450592" cy="227685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13" name="Dikdörtgen 12"/>
          <p:cNvSpPr/>
          <p:nvPr userDrawn="1"/>
        </p:nvSpPr>
        <p:spPr>
          <a:xfrm>
            <a:off x="3849624" y="457200"/>
            <a:ext cx="2450592" cy="1828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4" name="Dikdörtgen 13"/>
          <p:cNvSpPr/>
          <p:nvPr userDrawn="1"/>
        </p:nvSpPr>
        <p:spPr>
          <a:xfrm>
            <a:off x="3849624" y="6854395"/>
            <a:ext cx="2450592" cy="457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6" name="Dikdörtgen 15"/>
          <p:cNvSpPr/>
          <p:nvPr userDrawn="1"/>
        </p:nvSpPr>
        <p:spPr>
          <a:xfrm>
            <a:off x="7232904" y="457200"/>
            <a:ext cx="2359152" cy="1828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7" name="Dikdörtgen 16"/>
          <p:cNvSpPr/>
          <p:nvPr userDrawn="1"/>
        </p:nvSpPr>
        <p:spPr>
          <a:xfrm>
            <a:off x="7232904" y="6854395"/>
            <a:ext cx="2359152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1" name="Metin Yer Tutucusu 21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3004771"/>
            <a:ext cx="2450592" cy="662354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33" name="Metin Yer Tutucusu 21"/>
          <p:cNvSpPr>
            <a:spLocks noGrp="1"/>
          </p:cNvSpPr>
          <p:nvPr>
            <p:ph type="body" sz="quarter" idx="21" hasCustomPrompt="1"/>
          </p:nvPr>
        </p:nvSpPr>
        <p:spPr>
          <a:xfrm>
            <a:off x="4114800" y="914400"/>
            <a:ext cx="1943100" cy="3352800"/>
          </a:xfrm>
        </p:spPr>
        <p:txBody>
          <a:bodyPr lIns="91440" tIns="91440" rIns="91440" bIns="91440" anchor="ctr">
            <a:noAutofit/>
          </a:bodyPr>
          <a:lstStyle>
            <a:lvl1pPr marL="0" indent="0" algn="l">
              <a:lnSpc>
                <a:spcPct val="130000"/>
              </a:lnSpc>
              <a:spcBef>
                <a:spcPts val="80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34" name="Resim Yer Tutucusu 11"/>
          <p:cNvSpPr>
            <a:spLocks noGrp="1"/>
          </p:cNvSpPr>
          <p:nvPr>
            <p:ph type="pic" sz="quarter" idx="22"/>
          </p:nvPr>
        </p:nvSpPr>
        <p:spPr>
          <a:xfrm>
            <a:off x="3849624" y="4690587"/>
            <a:ext cx="2450592" cy="211062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tr-TR" smtClean="0"/>
              <a:t>Resim eklemek için simgeyi tıklatın</a:t>
            </a:r>
            <a:endParaRPr lang="tr-TR" dirty="0"/>
          </a:p>
        </p:txBody>
      </p:sp>
      <p:sp>
        <p:nvSpPr>
          <p:cNvPr id="36" name="Metin Yer Tutucusu 21"/>
          <p:cNvSpPr>
            <a:spLocks noGrp="1"/>
          </p:cNvSpPr>
          <p:nvPr>
            <p:ph type="body" sz="quarter" idx="24" hasCustomPrompt="1"/>
          </p:nvPr>
        </p:nvSpPr>
        <p:spPr>
          <a:xfrm>
            <a:off x="7235571" y="4636192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2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38" name="Metin Yer Tutucusu 21"/>
          <p:cNvSpPr>
            <a:spLocks noGrp="1"/>
          </p:cNvSpPr>
          <p:nvPr>
            <p:ph type="body" sz="quarter" idx="26" hasCustomPrompt="1"/>
          </p:nvPr>
        </p:nvSpPr>
        <p:spPr>
          <a:xfrm>
            <a:off x="7235571" y="2854381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2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40" name="Metin Yer Tutucusu 21"/>
          <p:cNvSpPr>
            <a:spLocks noGrp="1"/>
          </p:cNvSpPr>
          <p:nvPr>
            <p:ph type="body" sz="quarter" idx="28" hasCustomPrompt="1"/>
          </p:nvPr>
        </p:nvSpPr>
        <p:spPr>
          <a:xfrm>
            <a:off x="7235571" y="933388"/>
            <a:ext cx="2359152" cy="237054"/>
          </a:xfrm>
        </p:spPr>
        <p:txBody>
          <a:bodyPr lIns="91440" rIns="91440" bIns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2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43" name="Metin Yer Tutucusu 21"/>
          <p:cNvSpPr>
            <a:spLocks noGrp="1"/>
          </p:cNvSpPr>
          <p:nvPr>
            <p:ph type="body" sz="quarter" idx="31" hasCustomPrompt="1"/>
          </p:nvPr>
        </p:nvSpPr>
        <p:spPr>
          <a:xfrm>
            <a:off x="457200" y="3704131"/>
            <a:ext cx="2450592" cy="3074219"/>
          </a:xfrm>
        </p:spPr>
        <p:txBody>
          <a:bodyPr lIns="91440" rIns="9144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45" name="Metin Yer Tutucusu 21"/>
          <p:cNvSpPr>
            <a:spLocks noGrp="1"/>
          </p:cNvSpPr>
          <p:nvPr>
            <p:ph type="body" sz="quarter" idx="33" hasCustomPrompt="1"/>
          </p:nvPr>
        </p:nvSpPr>
        <p:spPr>
          <a:xfrm>
            <a:off x="7235571" y="1170442"/>
            <a:ext cx="2359152" cy="1560646"/>
          </a:xfrm>
        </p:spPr>
        <p:txBody>
          <a:bodyPr lIns="91440" rIns="9144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46" name="Metin Yer Tutucusu 21"/>
          <p:cNvSpPr>
            <a:spLocks noGrp="1"/>
          </p:cNvSpPr>
          <p:nvPr>
            <p:ph type="body" sz="quarter" idx="34" hasCustomPrompt="1"/>
          </p:nvPr>
        </p:nvSpPr>
        <p:spPr>
          <a:xfrm>
            <a:off x="7235571" y="3091437"/>
            <a:ext cx="2359152" cy="1393177"/>
          </a:xfrm>
        </p:spPr>
        <p:txBody>
          <a:bodyPr lIns="91440" rIns="9144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47" name="Metin Yer Tutucusu 21"/>
          <p:cNvSpPr>
            <a:spLocks noGrp="1"/>
          </p:cNvSpPr>
          <p:nvPr>
            <p:ph type="body" sz="quarter" idx="35" hasCustomPrompt="1"/>
          </p:nvPr>
        </p:nvSpPr>
        <p:spPr>
          <a:xfrm>
            <a:off x="7235571" y="4873246"/>
            <a:ext cx="2359152" cy="1905104"/>
          </a:xfrm>
        </p:spPr>
        <p:txBody>
          <a:bodyPr lIns="91440" rIns="9144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/>
            <a:r>
              <a:rPr lang="tr-TR" dirty="0" smtClean="0"/>
              <a:t>Metin eklemek için tıklayın</a:t>
            </a:r>
            <a:endParaRPr lang="tr-TR" dirty="0"/>
          </a:p>
        </p:txBody>
      </p:sp>
      <p:sp>
        <p:nvSpPr>
          <p:cNvPr id="25" name="Dikdörtgen 24"/>
          <p:cNvSpPr/>
          <p:nvPr userDrawn="1"/>
        </p:nvSpPr>
        <p:spPr>
          <a:xfrm>
            <a:off x="10287000" y="0"/>
            <a:ext cx="1676400" cy="776785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 rtl="1">
              <a:spcBef>
                <a:spcPts val="1200"/>
              </a:spcBef>
              <a:buNone/>
            </a:pPr>
            <a:r>
              <a:rPr lang="tr-TR" sz="14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Yazdırma:</a:t>
            </a:r>
          </a:p>
          <a:p>
            <a:pPr algn="l" defTabSz="914400" rtl="1">
              <a:spcBef>
                <a:spcPts val="300"/>
              </a:spcBef>
              <a:buNone/>
            </a:pPr>
            <a:r>
              <a:rPr lang="tr-TR" sz="950" b="0" i="0" baseline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Yazıcınız bizim yazıcılarımız gibi yazdırmayabilir; bu nedenle birkaç deneme baskısı yaptığınızdan emin olun. Hizalama yeterince doğru olmuyorsa, 'Sayfaya Sığacak Şekilde Ölçekle' ayarını kullanmayı deneyin. Bu ayar Yazdır iletişim kutusunda bulunur; ulaşmak için 'Tam Sayfa </a:t>
            </a:r>
            <a:r>
              <a:rPr lang="tr-TR" sz="950" b="0" i="0" baseline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Slaytlar'ı</a:t>
            </a:r>
            <a:r>
              <a:rPr lang="tr-TR" sz="950" b="0" i="0" baseline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tıklatmanız yeterlidir.</a:t>
            </a:r>
          </a:p>
          <a:p>
            <a:pPr algn="l" defTabSz="914400" rtl="1">
              <a:spcBef>
                <a:spcPts val="1200"/>
              </a:spcBef>
              <a:buNone/>
            </a:pPr>
            <a:r>
              <a:rPr lang="tr-TR" sz="95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Sizin için katlama yerlerini oluşturduğumuzu fark ettiniz mi? Gerçekten çok az belli oluyor, ancak yine de broşürünüzde gösterilmesini istemezseniz '</a:t>
            </a:r>
            <a:r>
              <a:rPr lang="tr-TR" sz="95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Görünüm'ü</a:t>
            </a:r>
            <a:r>
              <a:rPr lang="tr-TR" sz="95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ve 'Asıl </a:t>
            </a:r>
            <a:r>
              <a:rPr lang="tr-TR" sz="95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Slayt'ı</a:t>
            </a:r>
            <a:r>
              <a:rPr lang="tr-TR" sz="95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tıklatarak yazdırma işlemi öncesinde bunları silebilirsiniz.</a:t>
            </a:r>
          </a:p>
          <a:p>
            <a:pPr algn="l" defTabSz="914400" rtl="1">
              <a:spcBef>
                <a:spcPts val="1200"/>
              </a:spcBef>
              <a:buNone/>
            </a:pPr>
            <a:r>
              <a:rPr lang="tr-TR" sz="140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İçeriği Özelleştirme:</a:t>
            </a:r>
          </a:p>
          <a:p>
            <a:pPr algn="l" defTabSz="914400" rtl="1">
              <a:spcBef>
                <a:spcPts val="300"/>
              </a:spcBef>
              <a:buNone/>
            </a:pPr>
            <a:r>
              <a:rPr lang="tr-TR" sz="95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Bu broşürdeki yer tutucular sizin için biçimlendirilmiştir. Metne madde işaretleri eklemek veya kaldırmak isterseniz, tek yapmanız gereken 'Giriş' sekmesinde 'Madde İşaretleri' düğmesini tıklatmaktır.</a:t>
            </a:r>
          </a:p>
          <a:p>
            <a:pPr algn="l" defTabSz="914400" rtl="1">
              <a:spcBef>
                <a:spcPts val="1200"/>
              </a:spcBef>
              <a:buNone/>
            </a:pPr>
            <a:r>
              <a:rPr lang="tr-TR" sz="95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Başlıklar, alt başlıklar veya gövde metni için daha fazla yer tutucuya gerek duyarsanız, ihtiyacınız olan öğenin bir kopyasını oluşturup yerine sürüklemeniz yeterlidir. </a:t>
            </a:r>
            <a:r>
              <a:rPr lang="tr-TR" sz="95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PowerPoint’in</a:t>
            </a:r>
            <a:r>
              <a:rPr lang="tr-TR" sz="95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Akıllı Kılavuzları her öğeye göre hizalamanıza yardımcı olacaktır.</a:t>
            </a:r>
          </a:p>
          <a:p>
            <a:pPr algn="l" defTabSz="914400" rtl="1">
              <a:spcBef>
                <a:spcPts val="1200"/>
              </a:spcBef>
              <a:buNone/>
            </a:pPr>
            <a:r>
              <a:rPr lang="tr-TR" sz="95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Bizimkiler yerine kendi resimlerinizi mi kullanmak istiyorsunuz? Hiç sorun değil! Bir resmi tıklatıp </a:t>
            </a:r>
            <a:r>
              <a:rPr lang="tr-TR" sz="950" b="0" i="0" dirty="0" err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Delete</a:t>
            </a:r>
            <a:r>
              <a:rPr lang="tr-TR" sz="950" b="0" i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tuşuna bastıktan sonra simgeyi tıklatıp resminizi ekleyebilirsiniz.</a:t>
            </a:r>
            <a:endParaRPr lang="tr-TR" sz="950" b="0" i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AE6A-DCF3-43E4-B2A0-33D0CF1225FC}" type="datetimeFigureOut">
              <a:rPr lang="tr-TR" smtClean="0"/>
              <a:pPr/>
              <a:t>13.02.2023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Metin Yer Tutucusu 14"/>
          <p:cNvSpPr txBox="1">
            <a:spLocks/>
          </p:cNvSpPr>
          <p:nvPr/>
        </p:nvSpPr>
        <p:spPr>
          <a:xfrm>
            <a:off x="3518648" y="3243361"/>
            <a:ext cx="2928583" cy="48452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005840" rtl="0" eaLnBrk="1" latinLnBrk="0" hangingPunct="1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 smtClean="0">
                <a:solidFill>
                  <a:srgbClr val="000000">
                    <a:lumMod val="65000"/>
                  </a:srgbClr>
                </a:solidFill>
                <a:latin typeface="Calibri" panose="020F0502020204030204" pitchFamily="34" charset="0"/>
              </a:rPr>
              <a:t>Kazım Karabekir Mahallesi Hekimsuyu Caddesi No58 Küçükköy/Gaziosmanpaşa İSTANBUL</a:t>
            </a:r>
          </a:p>
          <a:p>
            <a:endParaRPr lang="tr-TR" sz="1800" dirty="0" smtClean="0">
              <a:solidFill>
                <a:srgbClr val="000000">
                  <a:lumMod val="65000"/>
                </a:srgbClr>
              </a:solidFill>
              <a:latin typeface="Calibri" panose="020F0502020204030204" pitchFamily="34" charset="0"/>
            </a:endParaRPr>
          </a:p>
          <a:p>
            <a:r>
              <a:rPr lang="tr-TR" sz="1800" dirty="0" smtClean="0">
                <a:solidFill>
                  <a:srgbClr val="000000">
                    <a:lumMod val="65000"/>
                  </a:srgbClr>
                </a:solidFill>
                <a:latin typeface="Calibri" panose="020F0502020204030204" pitchFamily="34" charset="0"/>
              </a:rPr>
              <a:t>gaziosmanpasa_ram </a:t>
            </a:r>
          </a:p>
          <a:p>
            <a:endParaRPr lang="tr-TR" sz="1800" dirty="0" smtClean="0">
              <a:solidFill>
                <a:srgbClr val="000000">
                  <a:lumMod val="65000"/>
                </a:srgbClr>
              </a:solidFill>
              <a:latin typeface="Calibri" panose="020F0502020204030204" pitchFamily="34" charset="0"/>
            </a:endParaRPr>
          </a:p>
          <a:p>
            <a:r>
              <a:rPr lang="tr-TR" sz="1800" dirty="0">
                <a:solidFill>
                  <a:srgbClr val="000000">
                    <a:lumMod val="65000"/>
                  </a:srgbClr>
                </a:solidFill>
                <a:latin typeface="Calibri" panose="020F0502020204030204" pitchFamily="34" charset="0"/>
              </a:rPr>
              <a:t>i</a:t>
            </a:r>
            <a:r>
              <a:rPr lang="tr-TR" sz="1800" dirty="0" smtClean="0">
                <a:solidFill>
                  <a:srgbClr val="000000">
                    <a:lumMod val="65000"/>
                  </a:srgbClr>
                </a:solidFill>
                <a:latin typeface="Calibri" panose="020F0502020204030204" pitchFamily="34" charset="0"/>
              </a:rPr>
              <a:t>stanbulgopram</a:t>
            </a:r>
          </a:p>
          <a:p>
            <a:endParaRPr lang="tr-TR" sz="1800" dirty="0" smtClean="0">
              <a:solidFill>
                <a:srgbClr val="000000">
                  <a:lumMod val="65000"/>
                </a:srgbClr>
              </a:solidFill>
              <a:latin typeface="Calibri" panose="020F0502020204030204" pitchFamily="34" charset="0"/>
            </a:endParaRPr>
          </a:p>
          <a:p>
            <a:r>
              <a:rPr lang="tr-TR" sz="1800" dirty="0" smtClean="0">
                <a:solidFill>
                  <a:srgbClr val="000000">
                    <a:lumMod val="65000"/>
                  </a:srgbClr>
                </a:solidFill>
                <a:latin typeface="Calibri" panose="020F0502020204030204" pitchFamily="34" charset="0"/>
              </a:rPr>
              <a:t>0212 563 70 23</a:t>
            </a:r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13"/>
          </p:nvPr>
        </p:nvSpPr>
        <p:spPr>
          <a:xfrm>
            <a:off x="7071613" y="658114"/>
            <a:ext cx="2605341" cy="1262062"/>
          </a:xfrm>
        </p:spPr>
        <p:txBody>
          <a:bodyPr/>
          <a:lstStyle/>
          <a:p>
            <a:pPr marL="0" indent="0" algn="ctr" defTabSz="1005840">
              <a:lnSpc>
                <a:spcPct val="85000"/>
              </a:lnSpc>
              <a:buNone/>
            </a:pPr>
            <a:r>
              <a:rPr lang="tr-TR" sz="2000" b="1" dirty="0" smtClean="0">
                <a:solidFill>
                  <a:srgbClr val="000000">
                    <a:lumMod val="65000"/>
                  </a:srgbClr>
                </a:solidFill>
                <a:latin typeface="Calibri" panose="020F0502020204030204" pitchFamily="34" charset="0"/>
              </a:rPr>
              <a:t>GAZİOSMANPAŞA REHBERLİK VE ARAŞTIRMA MERKEZİ</a:t>
            </a:r>
          </a:p>
        </p:txBody>
      </p:sp>
      <p:sp>
        <p:nvSpPr>
          <p:cNvPr id="20" name="Metin Yer Tutucusu 1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spcBef>
                <a:spcPts val="1100"/>
              </a:spcBef>
            </a:pPr>
            <a:r>
              <a:rPr lang="tr-TR" sz="1600" dirty="0">
                <a:latin typeface="Calibri" panose="020F0502020204030204" pitchFamily="34" charset="0"/>
              </a:rPr>
              <a:t>https://</a:t>
            </a:r>
            <a:r>
              <a:rPr lang="tr-TR" sz="1600" dirty="0" smtClean="0">
                <a:latin typeface="Calibri" panose="020F0502020204030204" pitchFamily="34" charset="0"/>
              </a:rPr>
              <a:t>gopram.meb.k12.tr</a:t>
            </a:r>
            <a:endParaRPr lang="tr-TR" sz="1600" dirty="0">
              <a:latin typeface="Calibri" panose="020F0502020204030204" pitchFamily="34" charset="0"/>
            </a:endParaRPr>
          </a:p>
        </p:txBody>
      </p:sp>
      <p:sp>
        <p:nvSpPr>
          <p:cNvPr id="13" name="Metin Yer Tutucusu 14"/>
          <p:cNvSpPr txBox="1">
            <a:spLocks/>
          </p:cNvSpPr>
          <p:nvPr/>
        </p:nvSpPr>
        <p:spPr>
          <a:xfrm>
            <a:off x="6447230" y="5742273"/>
            <a:ext cx="3611169" cy="1262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005840" rtl="0" eaLnBrk="1" latinLnBrk="0" hangingPunct="1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rgbClr val="000000">
                    <a:lumMod val="65000"/>
                  </a:srgbClr>
                </a:solidFill>
                <a:latin typeface="Calibri" panose="020F0502020204030204" pitchFamily="34" charset="0"/>
              </a:rPr>
              <a:t>ÖĞRETMENLERİN YAPMASI GEREKENLER</a:t>
            </a:r>
          </a:p>
        </p:txBody>
      </p:sp>
      <p:pic>
        <p:nvPicPr>
          <p:cNvPr id="24" name="Resim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35874" r="67222" b="36626"/>
          <a:stretch/>
        </p:blipFill>
        <p:spPr>
          <a:xfrm>
            <a:off x="3694460" y="5627561"/>
            <a:ext cx="327260" cy="323987"/>
          </a:xfrm>
          <a:prstGeom prst="rect">
            <a:avLst/>
          </a:prstGeom>
        </p:spPr>
      </p:pic>
      <p:pic>
        <p:nvPicPr>
          <p:cNvPr id="25" name="Resim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805" y="6078699"/>
            <a:ext cx="297560" cy="297560"/>
          </a:xfrm>
          <a:prstGeom prst="rect">
            <a:avLst/>
          </a:prstGeom>
        </p:spPr>
      </p:pic>
      <p:pic>
        <p:nvPicPr>
          <p:cNvPr id="26" name="Resim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8273" y="6548321"/>
            <a:ext cx="507863" cy="293431"/>
          </a:xfrm>
          <a:prstGeom prst="rect">
            <a:avLst/>
          </a:prstGeom>
        </p:spPr>
      </p:pic>
      <p:sp>
        <p:nvSpPr>
          <p:cNvPr id="29" name="Metin kutusu 28"/>
          <p:cNvSpPr txBox="1"/>
          <p:nvPr/>
        </p:nvSpPr>
        <p:spPr>
          <a:xfrm>
            <a:off x="3935805" y="793572"/>
            <a:ext cx="29545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Korku</a:t>
            </a:r>
            <a:r>
              <a:rPr lang="tr-TR" sz="1600" dirty="0">
                <a:solidFill>
                  <a:schemeClr val="tx2"/>
                </a:solidFill>
                <a:latin typeface="Calibri" panose="020F0502020204030204" pitchFamily="34" charset="0"/>
              </a:rPr>
              <a:t>, kaygı, çaresizlik ve okula devamsızlık gibi psikososyal belirtilerin olması olağandır.</a:t>
            </a:r>
          </a:p>
          <a:p>
            <a:endParaRPr lang="tr-TR" sz="16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tr-TR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Psikososyal belirtiler olduğunda yaşamın devamlılığı konusunda birliktelik için okulun önemli bir araç olduğu belirtilmelidir.</a:t>
            </a:r>
          </a:p>
          <a:p>
            <a:endParaRPr lang="tr-TR" sz="16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tr-TR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Gerektiği durumlarda öğrencilerin profesyonel destek almaları sağlanmalıdır. 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8444" y="4675908"/>
            <a:ext cx="3173576" cy="30964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2" name="Metin Yer Tutucusu 93"/>
          <p:cNvSpPr>
            <a:spLocks noGrp="1"/>
          </p:cNvSpPr>
          <p:nvPr>
            <p:ph type="body" sz="quarter" idx="4294967295"/>
          </p:nvPr>
        </p:nvSpPr>
        <p:spPr>
          <a:xfrm>
            <a:off x="764012" y="750102"/>
            <a:ext cx="2571277" cy="51605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r-TR" sz="1700" dirty="0">
                <a:solidFill>
                  <a:schemeClr val="tx2"/>
                </a:solidFill>
                <a:latin typeface="Calibri" panose="020F0502020204030204" pitchFamily="34" charset="0"/>
              </a:rPr>
              <a:t>Öğretmen, bu zor durumun üstesinden birlikte gelinebileceğini vurgulamalıdır. </a:t>
            </a:r>
          </a:p>
          <a:p>
            <a:pPr marL="0" indent="0" algn="l" defTabSz="1005840">
              <a:lnSpc>
                <a:spcPct val="100000"/>
              </a:lnSpc>
              <a:buNone/>
            </a:pPr>
            <a:endParaRPr lang="tr-TR" sz="17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algn="l" defTabSz="1005840">
              <a:lnSpc>
                <a:spcPct val="100000"/>
              </a:lnSpc>
              <a:buNone/>
            </a:pPr>
            <a:r>
              <a:rPr lang="tr-TR" sz="1700" dirty="0" smtClean="0">
                <a:solidFill>
                  <a:schemeClr val="tx2"/>
                </a:solidFill>
                <a:latin typeface="Calibri" panose="020F0502020204030204" pitchFamily="34" charset="0"/>
              </a:rPr>
              <a:t>Öğrencilerin olayla ilgili konuşmalarına ve soru sormalarına izin verilerek duygularını açıklamalarına fırsat verilmelidir. </a:t>
            </a:r>
          </a:p>
          <a:p>
            <a:pPr marL="0" indent="0" algn="l" defTabSz="1005840">
              <a:lnSpc>
                <a:spcPct val="100000"/>
              </a:lnSpc>
              <a:buNone/>
            </a:pPr>
            <a:endParaRPr lang="tr-TR" sz="1700" b="0" i="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algn="l" defTabSz="1005840">
              <a:lnSpc>
                <a:spcPct val="100000"/>
              </a:lnSpc>
              <a:buNone/>
            </a:pPr>
            <a:r>
              <a:rPr lang="tr-TR" sz="1700" dirty="0" smtClean="0">
                <a:solidFill>
                  <a:schemeClr val="tx2"/>
                </a:solidFill>
                <a:latin typeface="Calibri" panose="020F0502020204030204" pitchFamily="34" charset="0"/>
              </a:rPr>
              <a:t>Yas tepkileri esnasında öğrenciye hayatın bir şekilde devam ettiği vurgulanmalıdır. </a:t>
            </a:r>
          </a:p>
          <a:p>
            <a:pPr marL="0" indent="0" algn="l" defTabSz="1005840">
              <a:lnSpc>
                <a:spcPct val="100000"/>
              </a:lnSpc>
              <a:buNone/>
            </a:pPr>
            <a:endParaRPr lang="tr-TR" sz="1400" b="0" i="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Metin Yer Tutucusu 14"/>
          <p:cNvSpPr txBox="1">
            <a:spLocks/>
          </p:cNvSpPr>
          <p:nvPr/>
        </p:nvSpPr>
        <p:spPr>
          <a:xfrm>
            <a:off x="6682957" y="1844226"/>
            <a:ext cx="3375443" cy="12620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005840" rtl="0" eaLnBrk="1" latinLnBrk="0" hangingPunct="1">
              <a:lnSpc>
                <a:spcPct val="85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2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100584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000" b="1" dirty="0" smtClean="0">
                <a:solidFill>
                  <a:srgbClr val="000000">
                    <a:lumMod val="65000"/>
                  </a:srgbClr>
                </a:solidFill>
                <a:latin typeface="Calibri" panose="020F0502020204030204" pitchFamily="34" charset="0"/>
              </a:rPr>
              <a:t>DOĞAL AFET TRAVMASININ ÖNLENMESİNDE</a:t>
            </a:r>
          </a:p>
        </p:txBody>
      </p:sp>
      <p:pic>
        <p:nvPicPr>
          <p:cNvPr id="35" name="Resim 34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4694"/>
            <a:ext cx="828020" cy="828020"/>
          </a:xfrm>
          <a:prstGeom prst="rect">
            <a:avLst/>
          </a:prstGeom>
        </p:spPr>
      </p:pic>
      <p:pic>
        <p:nvPicPr>
          <p:cNvPr id="36" name="Resim 3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7821"/>
            <a:ext cx="828020" cy="828020"/>
          </a:xfrm>
          <a:prstGeom prst="rect">
            <a:avLst/>
          </a:prstGeom>
        </p:spPr>
      </p:pic>
      <p:pic>
        <p:nvPicPr>
          <p:cNvPr id="37" name="Resim 36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56027"/>
            <a:ext cx="828020" cy="828020"/>
          </a:xfrm>
          <a:prstGeom prst="rect">
            <a:avLst/>
          </a:prstGeom>
        </p:spPr>
      </p:pic>
      <p:pic>
        <p:nvPicPr>
          <p:cNvPr id="38" name="Resim 37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176" y="791046"/>
            <a:ext cx="828020" cy="828020"/>
          </a:xfrm>
          <a:prstGeom prst="rect">
            <a:avLst/>
          </a:prstGeom>
        </p:spPr>
      </p:pic>
      <p:pic>
        <p:nvPicPr>
          <p:cNvPr id="39" name="Resim 38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600" y="1893335"/>
            <a:ext cx="828020" cy="828020"/>
          </a:xfrm>
          <a:prstGeom prst="rect">
            <a:avLst/>
          </a:prstGeom>
        </p:spPr>
      </p:pic>
      <p:pic>
        <p:nvPicPr>
          <p:cNvPr id="40" name="Resim 3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600" y="2983817"/>
            <a:ext cx="828020" cy="82802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27"/>
          <a:stretch/>
        </p:blipFill>
        <p:spPr>
          <a:xfrm>
            <a:off x="283082" y="5322455"/>
            <a:ext cx="2748015" cy="2234638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450" y="3106288"/>
            <a:ext cx="2521273" cy="252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ikdörtgen 52"/>
          <p:cNvSpPr/>
          <p:nvPr/>
        </p:nvSpPr>
        <p:spPr>
          <a:xfrm>
            <a:off x="3672840" y="259080"/>
            <a:ext cx="2819400" cy="3906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3850012" y="4613633"/>
            <a:ext cx="2450592" cy="1204120"/>
          </a:xfrm>
          <a:prstGeom prst="rect">
            <a:avLst/>
          </a:prstGeom>
          <a:solidFill>
            <a:srgbClr val="FCF3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20"/>
          </p:nvPr>
        </p:nvSpPr>
        <p:spPr>
          <a:xfrm>
            <a:off x="0" y="2969601"/>
            <a:ext cx="3510826" cy="662354"/>
          </a:xfrm>
        </p:spPr>
        <p:txBody>
          <a:bodyPr/>
          <a:lstStyle/>
          <a:p>
            <a:pPr marL="0" indent="0" algn="ctr" defTabSz="1005840">
              <a:lnSpc>
                <a:spcPct val="100000"/>
              </a:lnSpc>
              <a:spcBef>
                <a:spcPts val="1100"/>
              </a:spcBef>
              <a:buNone/>
            </a:pPr>
            <a:r>
              <a:rPr lang="tr-TR" b="1" dirty="0" smtClean="0">
                <a:solidFill>
                  <a:srgbClr val="B52E29"/>
                </a:solidFill>
                <a:latin typeface="Calibri" panose="020F0502020204030204" pitchFamily="34" charset="0"/>
              </a:rPr>
              <a:t>ÖĞRETMENLERİN YAPMASI GEREKENLER</a:t>
            </a:r>
            <a:endParaRPr lang="tr-TR" sz="2000" b="1" i="0" dirty="0">
              <a:solidFill>
                <a:srgbClr val="B52E29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Dikdörtgen 23"/>
          <p:cNvSpPr/>
          <p:nvPr/>
        </p:nvSpPr>
        <p:spPr>
          <a:xfrm>
            <a:off x="414010" y="6761747"/>
            <a:ext cx="2696423" cy="628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Metin Yer Tutucusu 27"/>
          <p:cNvSpPr>
            <a:spLocks noGrp="1"/>
          </p:cNvSpPr>
          <p:nvPr>
            <p:ph type="body" sz="quarter" idx="21"/>
          </p:nvPr>
        </p:nvSpPr>
        <p:spPr>
          <a:xfrm>
            <a:off x="4003432" y="915969"/>
            <a:ext cx="2830052" cy="4728972"/>
          </a:xfrm>
        </p:spPr>
        <p:txBody>
          <a:bodyPr/>
          <a:lstStyle/>
          <a:p>
            <a:pPr>
              <a:lnSpc>
                <a:spcPct val="113000"/>
              </a:lnSpc>
              <a:spcBef>
                <a:spcPts val="1100"/>
              </a:spcBef>
            </a:pPr>
            <a:r>
              <a:rPr lang="tr-TR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Öğretmen öğrencilerin yaşadıkları olaydan sonra birtakım fizyolojik tepkiler gösterebileceklerinin farkına varmalarını sağlamalıdır. </a:t>
            </a:r>
            <a:endParaRPr lang="tr-TR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3000"/>
              </a:lnSpc>
              <a:spcBef>
                <a:spcPts val="1100"/>
              </a:spcBef>
            </a:pPr>
            <a:endParaRPr lang="tr-TR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 defTabSz="1005840">
              <a:lnSpc>
                <a:spcPct val="113000"/>
              </a:lnSpc>
              <a:spcBef>
                <a:spcPts val="1100"/>
              </a:spcBef>
              <a:buNone/>
            </a:pPr>
            <a:r>
              <a:rPr lang="tr-TR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Öğrencilerin duygu, düşünce ve davranışsal değişimlerinin açığa çıkarılmasının normalleşme sürecinde gerekliliği öğrenciye ifade edilmelidir.</a:t>
            </a:r>
          </a:p>
          <a:p>
            <a:pPr marL="0" indent="0" algn="l" defTabSz="1005840">
              <a:lnSpc>
                <a:spcPct val="113000"/>
              </a:lnSpc>
              <a:spcBef>
                <a:spcPts val="1100"/>
              </a:spcBef>
              <a:buNone/>
            </a:pPr>
            <a:endParaRPr lang="tr-TR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 defTabSz="1005840">
              <a:lnSpc>
                <a:spcPct val="113000"/>
              </a:lnSpc>
              <a:spcBef>
                <a:spcPts val="1100"/>
              </a:spcBef>
              <a:buNone/>
            </a:pPr>
            <a:r>
              <a:rPr lang="tr-TR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Öğretmen olaydan kendisinin de etkilendiğini veya etkilenebileceğini ifade etmelidir.</a:t>
            </a:r>
          </a:p>
          <a:p>
            <a:pPr marL="0" indent="0" algn="l" defTabSz="1005840">
              <a:lnSpc>
                <a:spcPct val="113000"/>
              </a:lnSpc>
              <a:spcBef>
                <a:spcPts val="1100"/>
              </a:spcBef>
              <a:buNone/>
            </a:pPr>
            <a:endParaRPr lang="tr-TR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 defTabSz="1005840">
              <a:lnSpc>
                <a:spcPct val="130000"/>
              </a:lnSpc>
              <a:spcBef>
                <a:spcPts val="1100"/>
              </a:spcBef>
              <a:buNone/>
            </a:pPr>
            <a:endParaRPr lang="tr-TR" sz="1600" b="0" i="0" dirty="0">
              <a:solidFill>
                <a:srgbClr val="595959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42" name="Metin Yer Tutucusu 41"/>
          <p:cNvSpPr>
            <a:spLocks noGrp="1"/>
          </p:cNvSpPr>
          <p:nvPr>
            <p:ph type="body" sz="quarter" idx="31"/>
          </p:nvPr>
        </p:nvSpPr>
        <p:spPr>
          <a:xfrm>
            <a:off x="661737" y="3629025"/>
            <a:ext cx="2671863" cy="4143375"/>
          </a:xfrm>
        </p:spPr>
        <p:txBody>
          <a:bodyPr/>
          <a:lstStyle/>
          <a:p>
            <a:pPr marL="0" indent="0" algn="l" defTabSz="1005840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r-TR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Öğretmen öncelikle öğrencilerin kendini güvende hissetmesini sağlamalıdır.</a:t>
            </a:r>
          </a:p>
          <a:p>
            <a:pPr marL="0" indent="0" algn="l" defTabSz="1005840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tr-TR" sz="16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algn="l" defTabSz="1005840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r-TR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Yaşadıkları durumla ilgili öğrencilere destek olduğunu hissettirmelidir. </a:t>
            </a:r>
          </a:p>
          <a:p>
            <a:pPr marL="0" indent="0" algn="l" defTabSz="1005840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tr-TR" sz="16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algn="l" defTabSz="1005840">
              <a:lnSpc>
                <a:spcPct val="114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r-TR" sz="1600" b="0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Öğrencilerin yaşadıkları olaydan etkilenebileceklerinin farkına varmalarını sağlamalıdır. </a:t>
            </a:r>
          </a:p>
        </p:txBody>
      </p:sp>
      <p:sp>
        <p:nvSpPr>
          <p:cNvPr id="92" name="Metin Yer Tutucusu 91"/>
          <p:cNvSpPr>
            <a:spLocks noGrp="1"/>
          </p:cNvSpPr>
          <p:nvPr>
            <p:ph type="body" sz="quarter" idx="33"/>
          </p:nvPr>
        </p:nvSpPr>
        <p:spPr>
          <a:xfrm>
            <a:off x="7493797" y="770899"/>
            <a:ext cx="2664205" cy="2601185"/>
          </a:xfrm>
        </p:spPr>
        <p:txBody>
          <a:bodyPr/>
          <a:lstStyle/>
          <a:p>
            <a:pPr marL="0" indent="0">
              <a:buNone/>
            </a:pPr>
            <a:r>
              <a:rPr lang="tr-TR" sz="1600" dirty="0">
                <a:solidFill>
                  <a:schemeClr val="tx2"/>
                </a:solidFill>
                <a:latin typeface="Calibri" panose="020F0502020204030204" pitchFamily="34" charset="0"/>
              </a:rPr>
              <a:t>Öğretmen durumla ilgili duygu, düşünce ve davranışlarını paylaşmalıdır. </a:t>
            </a:r>
          </a:p>
          <a:p>
            <a:pPr marL="0" indent="0" algn="l" defTabSz="1005840">
              <a:lnSpc>
                <a:spcPct val="100000"/>
              </a:lnSpc>
              <a:buNone/>
            </a:pPr>
            <a:endParaRPr lang="tr-TR" sz="1600" b="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algn="l" defTabSz="1005840">
              <a:lnSpc>
                <a:spcPct val="100000"/>
              </a:lnSpc>
              <a:buNone/>
            </a:pPr>
            <a:r>
              <a:rPr lang="tr-TR" sz="1600" b="0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Öğretmen bulunduğu bölgenin alışkanlıklarına göre yaşanan olay ve kayıpla ilgili yapılacak olanları ifade etmelidir. </a:t>
            </a:r>
          </a:p>
          <a:p>
            <a:pPr marL="0" indent="0" algn="l" defTabSz="1005840">
              <a:lnSpc>
                <a:spcPct val="100000"/>
              </a:lnSpc>
              <a:buNone/>
            </a:pPr>
            <a:endParaRPr lang="tr-TR" sz="16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algn="l" defTabSz="1005840">
              <a:lnSpc>
                <a:spcPct val="100000"/>
              </a:lnSpc>
              <a:buNone/>
            </a:pPr>
            <a:r>
              <a:rPr lang="tr-TR" sz="1600" b="0" i="0" dirty="0" smtClean="0">
                <a:solidFill>
                  <a:schemeClr val="tx2"/>
                </a:solidFill>
                <a:latin typeface="Calibri" panose="020F0502020204030204" pitchFamily="34" charset="0"/>
              </a:rPr>
              <a:t>Olayla ilgili bir durum, yaşantı veya anı şimdiki zamanda değil geçmiş zamanda ifade edilmelidir. </a:t>
            </a:r>
          </a:p>
          <a:p>
            <a:pPr marL="0" indent="0" algn="l" defTabSz="1005840">
              <a:lnSpc>
                <a:spcPct val="100000"/>
              </a:lnSpc>
              <a:buNone/>
            </a:pPr>
            <a:endParaRPr lang="tr-TR" sz="1600" b="0" i="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algn="l" defTabSz="1005840">
              <a:lnSpc>
                <a:spcPct val="100000"/>
              </a:lnSpc>
              <a:buNone/>
            </a:pPr>
            <a:r>
              <a:rPr lang="tr-TR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Yaşa uygun açıklamalar yapılmalıdır. </a:t>
            </a:r>
          </a:p>
          <a:p>
            <a:pPr marL="0" indent="0" algn="l" defTabSz="1005840">
              <a:lnSpc>
                <a:spcPct val="100000"/>
              </a:lnSpc>
              <a:buNone/>
            </a:pPr>
            <a:endParaRPr lang="tr-TR" sz="1600" b="0" i="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 algn="l" defTabSz="1005840">
              <a:lnSpc>
                <a:spcPct val="100000"/>
              </a:lnSpc>
              <a:buNone/>
            </a:pPr>
            <a:r>
              <a:rPr lang="tr-TR" sz="16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Soyut kavramlardan kaçınılmalıdır. </a:t>
            </a:r>
          </a:p>
          <a:p>
            <a:pPr marL="0" indent="0" algn="l" defTabSz="1005840">
              <a:lnSpc>
                <a:spcPct val="100000"/>
              </a:lnSpc>
              <a:buNone/>
            </a:pPr>
            <a:endParaRPr lang="tr-TR" sz="1400" b="0" i="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pic>
        <p:nvPicPr>
          <p:cNvPr id="16" name="Resim 1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22080"/>
            <a:ext cx="828020" cy="828020"/>
          </a:xfrm>
          <a:prstGeom prst="rect">
            <a:avLst/>
          </a:prstGeom>
        </p:spPr>
      </p:pic>
      <p:pic>
        <p:nvPicPr>
          <p:cNvPr id="41" name="Resim 4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3531"/>
            <a:ext cx="828020" cy="828020"/>
          </a:xfrm>
          <a:prstGeom prst="rect">
            <a:avLst/>
          </a:prstGeom>
        </p:spPr>
      </p:pic>
      <p:pic>
        <p:nvPicPr>
          <p:cNvPr id="43" name="Resim 4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1304"/>
            <a:ext cx="828020" cy="828020"/>
          </a:xfrm>
          <a:prstGeom prst="rect">
            <a:avLst/>
          </a:prstGeom>
        </p:spPr>
      </p:pic>
      <p:pic>
        <p:nvPicPr>
          <p:cNvPr id="44" name="Resim 4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119" y="588763"/>
            <a:ext cx="828020" cy="82802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118" y="2488818"/>
            <a:ext cx="828020" cy="82802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600" y="4279336"/>
            <a:ext cx="828020" cy="828020"/>
          </a:xfrm>
          <a:prstGeom prst="rect">
            <a:avLst/>
          </a:prstGeom>
        </p:spPr>
      </p:pic>
      <p:pic>
        <p:nvPicPr>
          <p:cNvPr id="48" name="Resim 4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966" y="770899"/>
            <a:ext cx="828020" cy="828020"/>
          </a:xfrm>
          <a:prstGeom prst="rect">
            <a:avLst/>
          </a:prstGeom>
        </p:spPr>
      </p:pic>
      <p:pic>
        <p:nvPicPr>
          <p:cNvPr id="49" name="Resim 4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400" y="2069721"/>
            <a:ext cx="828020" cy="828020"/>
          </a:xfrm>
          <a:prstGeom prst="rect">
            <a:avLst/>
          </a:prstGeom>
        </p:spPr>
      </p:pic>
      <p:pic>
        <p:nvPicPr>
          <p:cNvPr id="50" name="Resim 4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400" y="3602907"/>
            <a:ext cx="828020" cy="828020"/>
          </a:xfrm>
          <a:prstGeom prst="rect">
            <a:avLst/>
          </a:prstGeom>
        </p:spPr>
      </p:pic>
      <p:pic>
        <p:nvPicPr>
          <p:cNvPr id="51" name="Resim 5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400" y="4787627"/>
            <a:ext cx="828020" cy="828020"/>
          </a:xfrm>
          <a:prstGeom prst="rect">
            <a:avLst/>
          </a:prstGeom>
        </p:spPr>
      </p:pic>
      <p:pic>
        <p:nvPicPr>
          <p:cNvPr id="52" name="Resim 5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882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400" y="5647795"/>
            <a:ext cx="828020" cy="828020"/>
          </a:xfrm>
          <a:prstGeom prst="rect">
            <a:avLst/>
          </a:prstGeom>
        </p:spPr>
      </p:pic>
      <p:pic>
        <p:nvPicPr>
          <p:cNvPr id="40" name="Resim 3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6" r="8268" b="11439"/>
          <a:stretch/>
        </p:blipFill>
        <p:spPr>
          <a:xfrm>
            <a:off x="124142" y="437832"/>
            <a:ext cx="3142267" cy="2387727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01" r="9958" b="7004"/>
          <a:stretch/>
        </p:blipFill>
        <p:spPr>
          <a:xfrm>
            <a:off x="3383280" y="5394453"/>
            <a:ext cx="3078480" cy="2240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oTvlRedBlutri_TP103461831">
  <a:themeElements>
    <a:clrScheme name="Travel Brochure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B5B9832C-EC99-4C86-A0F7-FF457CF221F0}" vid="{10D9A3C8-4470-4139-9AF9-A60EABF2D850}"/>
    </a:ext>
  </a:extLst>
</a:theme>
</file>

<file path=ppt/theme/theme2.xml><?xml version="1.0" encoding="utf-8"?>
<a:theme xmlns:a="http://schemas.openxmlformats.org/drawingml/2006/main" name="Office Theme">
  <a:themeElements>
    <a:clrScheme name="Travel Brochure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Travel Brochure">
      <a:dk1>
        <a:srgbClr val="595959"/>
      </a:dk1>
      <a:lt1>
        <a:sysClr val="window" lastClr="FFFFFF"/>
      </a:lt1>
      <a:dk2>
        <a:srgbClr val="000000"/>
      </a:dk2>
      <a:lt2>
        <a:srgbClr val="F5E7B9"/>
      </a:lt2>
      <a:accent1>
        <a:srgbClr val="B52E29"/>
      </a:accent1>
      <a:accent2>
        <a:srgbClr val="6BADE3"/>
      </a:accent2>
      <a:accent3>
        <a:srgbClr val="F0C456"/>
      </a:accent3>
      <a:accent4>
        <a:srgbClr val="60958D"/>
      </a:accent4>
      <a:accent5>
        <a:srgbClr val="E5554B"/>
      </a:accent5>
      <a:accent6>
        <a:srgbClr val="D5BFA5"/>
      </a:accent6>
      <a:hlink>
        <a:srgbClr val="E6C660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9991EB-01D6-4D1E-8B21-68A3BBF23D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Üçe katlanan seyahat broşürü (kırmızı, altın, mavi tasarım)</Template>
  <TotalTime>0</TotalTime>
  <Words>217</Words>
  <Application>Microsoft Office PowerPoint</Application>
  <PresentationFormat>Özel</PresentationFormat>
  <Paragraphs>41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Constantia</vt:lpstr>
      <vt:lpstr>BroTvlRedBlutri_TP103461831</vt:lpstr>
      <vt:lpstr>PowerPoint Sunusu</vt:lpstr>
      <vt:lpstr>PowerPoint Sunusu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2022-03-16T11:30:07Z</dcterms:created>
  <dcterms:modified xsi:type="dcterms:W3CDTF">2023-02-13T09:46:07Z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TC034618329991</vt:lpwstr>
  </property>
</Properties>
</file>