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322" r:id="rId2"/>
    <p:sldId id="321" r:id="rId3"/>
    <p:sldId id="258" r:id="rId4"/>
    <p:sldId id="259" r:id="rId5"/>
    <p:sldId id="262" r:id="rId6"/>
    <p:sldId id="319" r:id="rId7"/>
    <p:sldId id="318" r:id="rId8"/>
    <p:sldId id="265" r:id="rId9"/>
    <p:sldId id="260" r:id="rId10"/>
    <p:sldId id="266" r:id="rId11"/>
    <p:sldId id="261" r:id="rId12"/>
    <p:sldId id="267" r:id="rId13"/>
    <p:sldId id="268" r:id="rId14"/>
    <p:sldId id="269"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324" r:id="rId36"/>
    <p:sldId id="292" r:id="rId37"/>
    <p:sldId id="296" r:id="rId38"/>
    <p:sldId id="325" r:id="rId39"/>
    <p:sldId id="294" r:id="rId40"/>
    <p:sldId id="326" r:id="rId41"/>
    <p:sldId id="295" r:id="rId42"/>
    <p:sldId id="327" r:id="rId43"/>
    <p:sldId id="328" r:id="rId44"/>
    <p:sldId id="329" r:id="rId45"/>
    <p:sldId id="297" r:id="rId46"/>
    <p:sldId id="298" r:id="rId47"/>
    <p:sldId id="299" r:id="rId48"/>
    <p:sldId id="300" r:id="rId49"/>
    <p:sldId id="301"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p:scale>
          <a:sx n="70" d="100"/>
          <a:sy n="70" d="100"/>
        </p:scale>
        <p:origin x="-13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3DB0A7-E1A6-4E68-BA81-478F800502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6C332FC-C69E-4069-8E83-421E13106A36}">
      <dgm:prSet phldrT="[Metin]"/>
      <dgm:spPr/>
      <dgm:t>
        <a:bodyPr/>
        <a:lstStyle/>
        <a:p>
          <a:r>
            <a:rPr lang="tr-TR" dirty="0" smtClean="0"/>
            <a:t>BİLSEM</a:t>
          </a:r>
          <a:endParaRPr lang="tr-TR" dirty="0"/>
        </a:p>
      </dgm:t>
    </dgm:pt>
    <dgm:pt modelId="{3866B9D3-61FF-43C7-A0A2-A783B3BADA3A}" type="parTrans" cxnId="{992AACBF-3978-4ACB-A208-3614E53D037A}">
      <dgm:prSet/>
      <dgm:spPr/>
      <dgm:t>
        <a:bodyPr/>
        <a:lstStyle/>
        <a:p>
          <a:endParaRPr lang="tr-TR"/>
        </a:p>
      </dgm:t>
    </dgm:pt>
    <dgm:pt modelId="{C5B8DA27-1F04-4CA5-AD3A-CA74622EF696}" type="sibTrans" cxnId="{992AACBF-3978-4ACB-A208-3614E53D037A}">
      <dgm:prSet/>
      <dgm:spPr/>
      <dgm:t>
        <a:bodyPr/>
        <a:lstStyle/>
        <a:p>
          <a:endParaRPr lang="tr-TR"/>
        </a:p>
      </dgm:t>
    </dgm:pt>
    <dgm:pt modelId="{E20B8B71-7F41-493B-8C37-A81DBC8B650B}">
      <dgm:prSet phldrT="[Metin]" phldr="1"/>
      <dgm:spPr/>
      <dgm:t>
        <a:bodyPr/>
        <a:lstStyle/>
        <a:p>
          <a:endParaRPr lang="tr-TR"/>
        </a:p>
      </dgm:t>
    </dgm:pt>
    <dgm:pt modelId="{FA47F02D-B6F1-42EB-A03F-685E41FD66B6}" type="parTrans" cxnId="{8B9FD57D-346A-4451-BEE6-E98FB621BFEB}">
      <dgm:prSet/>
      <dgm:spPr/>
      <dgm:t>
        <a:bodyPr/>
        <a:lstStyle/>
        <a:p>
          <a:endParaRPr lang="tr-TR"/>
        </a:p>
      </dgm:t>
    </dgm:pt>
    <dgm:pt modelId="{7DBD34B5-721C-441A-8F57-A40645ECF101}" type="sibTrans" cxnId="{8B9FD57D-346A-4451-BEE6-E98FB621BFEB}">
      <dgm:prSet/>
      <dgm:spPr/>
      <dgm:t>
        <a:bodyPr/>
        <a:lstStyle/>
        <a:p>
          <a:endParaRPr lang="tr-TR"/>
        </a:p>
      </dgm:t>
    </dgm:pt>
    <dgm:pt modelId="{2E3B71CE-E14C-4E7E-92D7-C2428C2FA825}">
      <dgm:prSet phldrT="[Metin]"/>
      <dgm:spPr/>
      <dgm:t>
        <a:bodyPr/>
        <a:lstStyle/>
        <a:p>
          <a:r>
            <a:rPr lang="tr-TR" dirty="0" smtClean="0"/>
            <a:t>RAM</a:t>
          </a:r>
          <a:endParaRPr lang="tr-TR" dirty="0"/>
        </a:p>
      </dgm:t>
    </dgm:pt>
    <dgm:pt modelId="{F897ADFE-7682-446E-ADCF-B1FB428AB4D3}" type="parTrans" cxnId="{640EDE4B-0C35-4DBA-BB87-1D0345FC328A}">
      <dgm:prSet/>
      <dgm:spPr/>
      <dgm:t>
        <a:bodyPr/>
        <a:lstStyle/>
        <a:p>
          <a:endParaRPr lang="tr-TR"/>
        </a:p>
      </dgm:t>
    </dgm:pt>
    <dgm:pt modelId="{3D3E64B7-A565-4E3B-A37D-73E85B72E3ED}" type="sibTrans" cxnId="{640EDE4B-0C35-4DBA-BB87-1D0345FC328A}">
      <dgm:prSet/>
      <dgm:spPr/>
      <dgm:t>
        <a:bodyPr/>
        <a:lstStyle/>
        <a:p>
          <a:endParaRPr lang="tr-TR"/>
        </a:p>
      </dgm:t>
    </dgm:pt>
    <dgm:pt modelId="{AC06A50F-683C-4BC0-AE1B-D1324F63482B}">
      <dgm:prSet phldrT="[Metin]" phldr="1"/>
      <dgm:spPr/>
      <dgm:t>
        <a:bodyPr/>
        <a:lstStyle/>
        <a:p>
          <a:endParaRPr lang="tr-TR"/>
        </a:p>
      </dgm:t>
    </dgm:pt>
    <dgm:pt modelId="{062E227F-690C-48BE-8E7D-16A36C8612DC}" type="parTrans" cxnId="{801B5CCF-0B12-4531-90F2-1F7189AC0F13}">
      <dgm:prSet/>
      <dgm:spPr/>
      <dgm:t>
        <a:bodyPr/>
        <a:lstStyle/>
        <a:p>
          <a:endParaRPr lang="tr-TR"/>
        </a:p>
      </dgm:t>
    </dgm:pt>
    <dgm:pt modelId="{F0A338A3-5BEF-4922-995E-FE87CD548A80}" type="sibTrans" cxnId="{801B5CCF-0B12-4531-90F2-1F7189AC0F13}">
      <dgm:prSet/>
      <dgm:spPr/>
      <dgm:t>
        <a:bodyPr/>
        <a:lstStyle/>
        <a:p>
          <a:endParaRPr lang="tr-TR"/>
        </a:p>
      </dgm:t>
    </dgm:pt>
    <dgm:pt modelId="{7C5A4E0D-B971-4B5A-9578-75CC4EC28E0B}" type="pres">
      <dgm:prSet presAssocID="{3D3DB0A7-E1A6-4E68-BA81-478F80050287}" presName="linear" presStyleCnt="0">
        <dgm:presLayoutVars>
          <dgm:animLvl val="lvl"/>
          <dgm:resizeHandles val="exact"/>
        </dgm:presLayoutVars>
      </dgm:prSet>
      <dgm:spPr/>
      <dgm:t>
        <a:bodyPr/>
        <a:lstStyle/>
        <a:p>
          <a:endParaRPr lang="tr-TR"/>
        </a:p>
      </dgm:t>
    </dgm:pt>
    <dgm:pt modelId="{20565313-7F19-49AE-8F58-A153604F188D}" type="pres">
      <dgm:prSet presAssocID="{76C332FC-C69E-4069-8E83-421E13106A36}" presName="parentText" presStyleLbl="node1" presStyleIdx="0" presStyleCnt="2">
        <dgm:presLayoutVars>
          <dgm:chMax val="0"/>
          <dgm:bulletEnabled val="1"/>
        </dgm:presLayoutVars>
      </dgm:prSet>
      <dgm:spPr/>
      <dgm:t>
        <a:bodyPr/>
        <a:lstStyle/>
        <a:p>
          <a:endParaRPr lang="tr-TR"/>
        </a:p>
      </dgm:t>
    </dgm:pt>
    <dgm:pt modelId="{AC63FECC-AA11-47A5-A8B0-A9AC667B98E1}" type="pres">
      <dgm:prSet presAssocID="{76C332FC-C69E-4069-8E83-421E13106A36}" presName="childText" presStyleLbl="revTx" presStyleIdx="0" presStyleCnt="2">
        <dgm:presLayoutVars>
          <dgm:bulletEnabled val="1"/>
        </dgm:presLayoutVars>
      </dgm:prSet>
      <dgm:spPr/>
      <dgm:t>
        <a:bodyPr/>
        <a:lstStyle/>
        <a:p>
          <a:endParaRPr lang="tr-TR"/>
        </a:p>
      </dgm:t>
    </dgm:pt>
    <dgm:pt modelId="{31AA529E-A3B8-401D-B9A5-648C00C1C3A4}" type="pres">
      <dgm:prSet presAssocID="{2E3B71CE-E14C-4E7E-92D7-C2428C2FA825}" presName="parentText" presStyleLbl="node1" presStyleIdx="1" presStyleCnt="2">
        <dgm:presLayoutVars>
          <dgm:chMax val="0"/>
          <dgm:bulletEnabled val="1"/>
        </dgm:presLayoutVars>
      </dgm:prSet>
      <dgm:spPr/>
      <dgm:t>
        <a:bodyPr/>
        <a:lstStyle/>
        <a:p>
          <a:endParaRPr lang="tr-TR"/>
        </a:p>
      </dgm:t>
    </dgm:pt>
    <dgm:pt modelId="{CF0281CC-0ED8-4FD7-BE05-5C30B6604724}" type="pres">
      <dgm:prSet presAssocID="{2E3B71CE-E14C-4E7E-92D7-C2428C2FA825}" presName="childText" presStyleLbl="revTx" presStyleIdx="1" presStyleCnt="2">
        <dgm:presLayoutVars>
          <dgm:bulletEnabled val="1"/>
        </dgm:presLayoutVars>
      </dgm:prSet>
      <dgm:spPr/>
      <dgm:t>
        <a:bodyPr/>
        <a:lstStyle/>
        <a:p>
          <a:endParaRPr lang="tr-TR"/>
        </a:p>
      </dgm:t>
    </dgm:pt>
  </dgm:ptLst>
  <dgm:cxnLst>
    <dgm:cxn modelId="{640EDE4B-0C35-4DBA-BB87-1D0345FC328A}" srcId="{3D3DB0A7-E1A6-4E68-BA81-478F80050287}" destId="{2E3B71CE-E14C-4E7E-92D7-C2428C2FA825}" srcOrd="1" destOrd="0" parTransId="{F897ADFE-7682-446E-ADCF-B1FB428AB4D3}" sibTransId="{3D3E64B7-A565-4E3B-A37D-73E85B72E3ED}"/>
    <dgm:cxn modelId="{0824C87D-C1E2-4DBE-9411-CBE561419E2C}" type="presOf" srcId="{AC06A50F-683C-4BC0-AE1B-D1324F63482B}" destId="{CF0281CC-0ED8-4FD7-BE05-5C30B6604724}" srcOrd="0" destOrd="0" presId="urn:microsoft.com/office/officeart/2005/8/layout/vList2"/>
    <dgm:cxn modelId="{8B9FD57D-346A-4451-BEE6-E98FB621BFEB}" srcId="{76C332FC-C69E-4069-8E83-421E13106A36}" destId="{E20B8B71-7F41-493B-8C37-A81DBC8B650B}" srcOrd="0" destOrd="0" parTransId="{FA47F02D-B6F1-42EB-A03F-685E41FD66B6}" sibTransId="{7DBD34B5-721C-441A-8F57-A40645ECF101}"/>
    <dgm:cxn modelId="{992AACBF-3978-4ACB-A208-3614E53D037A}" srcId="{3D3DB0A7-E1A6-4E68-BA81-478F80050287}" destId="{76C332FC-C69E-4069-8E83-421E13106A36}" srcOrd="0" destOrd="0" parTransId="{3866B9D3-61FF-43C7-A0A2-A783B3BADA3A}" sibTransId="{C5B8DA27-1F04-4CA5-AD3A-CA74622EF696}"/>
    <dgm:cxn modelId="{51D69B93-9AE4-4335-BE2B-A85EABF589A2}" type="presOf" srcId="{76C332FC-C69E-4069-8E83-421E13106A36}" destId="{20565313-7F19-49AE-8F58-A153604F188D}" srcOrd="0" destOrd="0" presId="urn:microsoft.com/office/officeart/2005/8/layout/vList2"/>
    <dgm:cxn modelId="{801B5CCF-0B12-4531-90F2-1F7189AC0F13}" srcId="{2E3B71CE-E14C-4E7E-92D7-C2428C2FA825}" destId="{AC06A50F-683C-4BC0-AE1B-D1324F63482B}" srcOrd="0" destOrd="0" parTransId="{062E227F-690C-48BE-8E7D-16A36C8612DC}" sibTransId="{F0A338A3-5BEF-4922-995E-FE87CD548A80}"/>
    <dgm:cxn modelId="{F3EB1065-FBCE-4885-8207-9DECA789B6DA}" type="presOf" srcId="{2E3B71CE-E14C-4E7E-92D7-C2428C2FA825}" destId="{31AA529E-A3B8-401D-B9A5-648C00C1C3A4}" srcOrd="0" destOrd="0" presId="urn:microsoft.com/office/officeart/2005/8/layout/vList2"/>
    <dgm:cxn modelId="{E405AD05-9480-4BBA-A11B-06E5C7C436D1}" type="presOf" srcId="{E20B8B71-7F41-493B-8C37-A81DBC8B650B}" destId="{AC63FECC-AA11-47A5-A8B0-A9AC667B98E1}" srcOrd="0" destOrd="0" presId="urn:microsoft.com/office/officeart/2005/8/layout/vList2"/>
    <dgm:cxn modelId="{05B6C7C9-2915-43D3-903F-CE71088E6FC9}" type="presOf" srcId="{3D3DB0A7-E1A6-4E68-BA81-478F80050287}" destId="{7C5A4E0D-B971-4B5A-9578-75CC4EC28E0B}" srcOrd="0" destOrd="0" presId="urn:microsoft.com/office/officeart/2005/8/layout/vList2"/>
    <dgm:cxn modelId="{AF47C643-27E5-4F1C-B699-5B613AE38803}" type="presParOf" srcId="{7C5A4E0D-B971-4B5A-9578-75CC4EC28E0B}" destId="{20565313-7F19-49AE-8F58-A153604F188D}" srcOrd="0" destOrd="0" presId="urn:microsoft.com/office/officeart/2005/8/layout/vList2"/>
    <dgm:cxn modelId="{C0C26BD3-16DD-42F8-AD51-AB50EB277A5E}" type="presParOf" srcId="{7C5A4E0D-B971-4B5A-9578-75CC4EC28E0B}" destId="{AC63FECC-AA11-47A5-A8B0-A9AC667B98E1}" srcOrd="1" destOrd="0" presId="urn:microsoft.com/office/officeart/2005/8/layout/vList2"/>
    <dgm:cxn modelId="{CAE5CCC2-B3A6-40D5-B2F2-452B1251BB81}" type="presParOf" srcId="{7C5A4E0D-B971-4B5A-9578-75CC4EC28E0B}" destId="{31AA529E-A3B8-401D-B9A5-648C00C1C3A4}" srcOrd="2" destOrd="0" presId="urn:microsoft.com/office/officeart/2005/8/layout/vList2"/>
    <dgm:cxn modelId="{5C75209F-045F-4812-9F87-93DCDE78D0FC}" type="presParOf" srcId="{7C5A4E0D-B971-4B5A-9578-75CC4EC28E0B}" destId="{CF0281CC-0ED8-4FD7-BE05-5C30B660472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Başlık 28"/>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Alt Başlık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Veri Yer Tutucusu 15"/>
          <p:cNvSpPr>
            <a:spLocks noGrp="1"/>
          </p:cNvSpPr>
          <p:nvPr>
            <p:ph type="dt" sz="half" idx="10"/>
          </p:nvPr>
        </p:nvSpPr>
        <p:spPr/>
        <p:txBody>
          <a:bodyPr/>
          <a:lstStyle/>
          <a:p>
            <a:fld id="{D9DD37BE-8A37-4DED-8259-EE8650B35AF0}" type="datetimeFigureOut">
              <a:rPr lang="tr-TR" smtClean="0"/>
              <a:t>21.06.2015</a:t>
            </a:fld>
            <a:endParaRPr lang="tr-TR"/>
          </a:p>
        </p:txBody>
      </p:sp>
      <p:sp>
        <p:nvSpPr>
          <p:cNvPr id="2" name="Altbilgi Yer Tutucusu 1"/>
          <p:cNvSpPr>
            <a:spLocks noGrp="1"/>
          </p:cNvSpPr>
          <p:nvPr>
            <p:ph type="ftr" sz="quarter" idx="11"/>
          </p:nvPr>
        </p:nvSpPr>
        <p:spPr/>
        <p:txBody>
          <a:bodyPr/>
          <a:lstStyle/>
          <a:p>
            <a:endParaRPr lang="tr-TR"/>
          </a:p>
        </p:txBody>
      </p:sp>
      <p:sp>
        <p:nvSpPr>
          <p:cNvPr id="15" name="Slayt Numarası Yer Tutucusu 14"/>
          <p:cNvSpPr>
            <a:spLocks noGrp="1"/>
          </p:cNvSpPr>
          <p:nvPr>
            <p:ph type="sldNum" sz="quarter" idx="12"/>
          </p:nvPr>
        </p:nvSpPr>
        <p:spPr>
          <a:xfrm>
            <a:off x="8229600" y="6473952"/>
            <a:ext cx="758952" cy="246888"/>
          </a:xfrm>
        </p:spPr>
        <p:txBody>
          <a:bodyPr/>
          <a:lstStyle/>
          <a:p>
            <a:fld id="{98B8C9F2-CC7A-4CEA-B150-88E2249C19A3}"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9DD37BE-8A37-4DED-8259-EE8650B35AF0}" type="datetimeFigureOut">
              <a:rPr lang="tr-TR" smtClean="0"/>
              <a:t>21.06.2015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8B8C9F2-CC7A-4CEA-B150-88E2249C19A3}"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9DD37BE-8A37-4DED-8259-EE8650B35AF0}" type="datetimeFigureOut">
              <a:rPr lang="tr-TR" smtClean="0"/>
              <a:t>21.06.2015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8B8C9F2-CC7A-4CEA-B150-88E2249C19A3}"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Başlık 21"/>
          <p:cNvSpPr>
            <a:spLocks noGrp="1"/>
          </p:cNvSpPr>
          <p:nvPr>
            <p:ph type="title"/>
          </p:nvPr>
        </p:nvSpPr>
        <p:spPr/>
        <p:txBody>
          <a:bodyPr/>
          <a:lstStyle/>
          <a:p>
            <a:r>
              <a:rPr kumimoji="0" lang="tr-TR" smtClean="0"/>
              <a:t>Asıl başlık stili için tıklatın</a:t>
            </a:r>
            <a:endParaRPr kumimoji="0" lang="en-US"/>
          </a:p>
        </p:txBody>
      </p:sp>
      <p:sp>
        <p:nvSpPr>
          <p:cNvPr id="27" name="İçerik Yer Tutucusu 26"/>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D9DD37BE-8A37-4DED-8259-EE8650B35AF0}" type="datetimeFigureOut">
              <a:rPr lang="tr-TR" smtClean="0"/>
              <a:t>21.06.2015</a:t>
            </a:fld>
            <a:endParaRPr lang="tr-TR"/>
          </a:p>
        </p:txBody>
      </p:sp>
      <p:sp>
        <p:nvSpPr>
          <p:cNvPr id="19" name="Altbilgi Yer Tutucusu 18"/>
          <p:cNvSpPr>
            <a:spLocks noGrp="1"/>
          </p:cNvSpPr>
          <p:nvPr>
            <p:ph type="ftr" sz="quarter" idx="11"/>
          </p:nvPr>
        </p:nvSpPr>
        <p:spPr>
          <a:xfrm>
            <a:off x="3581400" y="76200"/>
            <a:ext cx="2895600" cy="288925"/>
          </a:xfrm>
        </p:spPr>
        <p:txBody>
          <a:bodyPr/>
          <a:lstStyle/>
          <a:p>
            <a:endParaRPr lang="tr-TR"/>
          </a:p>
        </p:txBody>
      </p:sp>
      <p:sp>
        <p:nvSpPr>
          <p:cNvPr id="16" name="Slayt Numarası Yer Tutucusu 15"/>
          <p:cNvSpPr>
            <a:spLocks noGrp="1"/>
          </p:cNvSpPr>
          <p:nvPr>
            <p:ph type="sldNum" sz="quarter" idx="12"/>
          </p:nvPr>
        </p:nvSpPr>
        <p:spPr>
          <a:xfrm>
            <a:off x="8229600" y="6473952"/>
            <a:ext cx="758952" cy="246888"/>
          </a:xfrm>
        </p:spPr>
        <p:txBody>
          <a:bodyPr/>
          <a:lstStyle/>
          <a:p>
            <a:fld id="{98B8C9F2-CC7A-4CEA-B150-88E2249C19A3}"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etin Yer Tutucus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Veri Yer Tutucusu 18"/>
          <p:cNvSpPr>
            <a:spLocks noGrp="1"/>
          </p:cNvSpPr>
          <p:nvPr>
            <p:ph type="dt" sz="half" idx="10"/>
          </p:nvPr>
        </p:nvSpPr>
        <p:spPr/>
        <p:txBody>
          <a:bodyPr/>
          <a:lstStyle/>
          <a:p>
            <a:fld id="{D9DD37BE-8A37-4DED-8259-EE8650B35AF0}" type="datetimeFigureOut">
              <a:rPr lang="tr-TR" smtClean="0"/>
              <a:t>21.06.2015</a:t>
            </a:fld>
            <a:endParaRPr lang="tr-TR"/>
          </a:p>
        </p:txBody>
      </p:sp>
      <p:sp>
        <p:nvSpPr>
          <p:cNvPr id="11" name="Altbilgi Yer Tutucusu 10"/>
          <p:cNvSpPr>
            <a:spLocks noGrp="1"/>
          </p:cNvSpPr>
          <p:nvPr>
            <p:ph type="ftr" sz="quarter" idx="11"/>
          </p:nvPr>
        </p:nvSpPr>
        <p:spPr/>
        <p:txBody>
          <a:bodyPr/>
          <a:lstStyle/>
          <a:p>
            <a:endParaRPr lang="tr-TR"/>
          </a:p>
        </p:txBody>
      </p:sp>
      <p:sp>
        <p:nvSpPr>
          <p:cNvPr id="16" name="Slayt Numarası Yer Tutucusu 15"/>
          <p:cNvSpPr>
            <a:spLocks noGrp="1"/>
          </p:cNvSpPr>
          <p:nvPr>
            <p:ph type="sldNum" sz="quarter" idx="12"/>
          </p:nvPr>
        </p:nvSpPr>
        <p:spPr/>
        <p:txBody>
          <a:bodyPr/>
          <a:lstStyle/>
          <a:p>
            <a:fld id="{98B8C9F2-CC7A-4CEA-B150-88E2249C19A3}" type="slidenum">
              <a:rPr lang="tr-TR" smtClean="0"/>
              <a:t>‹#›</a:t>
            </a:fld>
            <a:endParaRPr lang="tr-TR"/>
          </a:p>
        </p:txBody>
      </p:sp>
      <p:sp>
        <p:nvSpPr>
          <p:cNvPr id="8" name="Başlık 7"/>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Başlık 1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İçerik Yer Tutucus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0"/>
          </p:nvPr>
        </p:nvSpPr>
        <p:spPr/>
        <p:txBody>
          <a:bodyPr/>
          <a:lstStyle/>
          <a:p>
            <a:fld id="{D9DD37BE-8A37-4DED-8259-EE8650B35AF0}" type="datetimeFigureOut">
              <a:rPr lang="tr-TR" smtClean="0"/>
              <a:t>21.06.2015</a:t>
            </a:fld>
            <a:endParaRPr lang="tr-TR"/>
          </a:p>
        </p:txBody>
      </p:sp>
      <p:sp>
        <p:nvSpPr>
          <p:cNvPr id="10" name="Altbilgi Yer Tutucusu 9"/>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98B8C9F2-CC7A-4CEA-B150-88E2249C19A3}"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Başlık 28"/>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Metin Yer Tutucus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İçerik Yer Tutucus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İçerik Yer Tutucus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0"/>
          </p:nvPr>
        </p:nvSpPr>
        <p:spPr/>
        <p:txBody>
          <a:bodyPr/>
          <a:lstStyle/>
          <a:p>
            <a:fld id="{D9DD37BE-8A37-4DED-8259-EE8650B35AF0}" type="datetimeFigureOut">
              <a:rPr lang="tr-TR" smtClean="0"/>
              <a:t>21.06.2015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8229600" y="6477000"/>
            <a:ext cx="762000" cy="246888"/>
          </a:xfrm>
        </p:spPr>
        <p:txBody>
          <a:bodyPr/>
          <a:lstStyle/>
          <a:p>
            <a:fld id="{98B8C9F2-CC7A-4CEA-B150-88E2249C19A3}" type="slidenum">
              <a:rPr lang="tr-TR" smtClean="0"/>
              <a:t>‹#›</a:t>
            </a:fld>
            <a:endParaRPr lang="tr-TR"/>
          </a:p>
        </p:txBody>
      </p:sp>
      <p:sp>
        <p:nvSpPr>
          <p:cNvPr id="11" name="Düz Bağlayıcı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Başlık 2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D9DD37BE-8A37-4DED-8259-EE8650B35AF0}" type="datetimeFigureOut">
              <a:rPr lang="tr-TR" smtClean="0"/>
              <a:t>21.06.2015</a:t>
            </a:fld>
            <a:endParaRPr lang="tr-TR"/>
          </a:p>
        </p:txBody>
      </p:sp>
      <p:sp>
        <p:nvSpPr>
          <p:cNvPr id="21" name="Altbilgi Yer Tutucusu 20"/>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8B8C9F2-CC7A-4CEA-B150-88E2249C19A3}"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9DD37BE-8A37-4DED-8259-EE8650B35AF0}" type="datetimeFigureOut">
              <a:rPr lang="tr-TR" smtClean="0"/>
              <a:t>21.06.2015</a:t>
            </a:fld>
            <a:endParaRPr lang="tr-TR"/>
          </a:p>
        </p:txBody>
      </p:sp>
      <p:sp>
        <p:nvSpPr>
          <p:cNvPr id="24" name="Altbilgi Yer Tutucusu 23"/>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8B8C9F2-CC7A-4CEA-B150-88E2249C19A3}"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üz Bağlayıcı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İçerik Yer Tutucus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D9DD37BE-8A37-4DED-8259-EE8650B35AF0}" type="datetimeFigureOut">
              <a:rPr lang="tr-TR" smtClean="0"/>
              <a:t>21.06.2015</a:t>
            </a:fld>
            <a:endParaRPr lang="tr-TR"/>
          </a:p>
        </p:txBody>
      </p:sp>
      <p:sp>
        <p:nvSpPr>
          <p:cNvPr id="29" name="Altbilgi Yer Tutucusu 28"/>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8B8C9F2-CC7A-4CEA-B150-88E2249C19A3}"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Resim Yer Tutucus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Veri Yer Tutucusu 6"/>
          <p:cNvSpPr>
            <a:spLocks noGrp="1"/>
          </p:cNvSpPr>
          <p:nvPr>
            <p:ph type="dt" sz="half" idx="10"/>
          </p:nvPr>
        </p:nvSpPr>
        <p:spPr/>
        <p:txBody>
          <a:bodyPr/>
          <a:lstStyle/>
          <a:p>
            <a:fld id="{D9DD37BE-8A37-4DED-8259-EE8650B35AF0}" type="datetimeFigureOut">
              <a:rPr lang="tr-TR" smtClean="0"/>
              <a:t>21.06.2015</a:t>
            </a:fld>
            <a:endParaRPr lang="tr-TR"/>
          </a:p>
        </p:txBody>
      </p:sp>
      <p:sp>
        <p:nvSpPr>
          <p:cNvPr id="5" name="Altbilgi Yer Tutucusu 4"/>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98B8C9F2-CC7A-4CEA-B150-88E2249C19A3}" type="slidenum">
              <a:rPr lang="tr-TR" smtClean="0"/>
              <a:t>‹#›</a:t>
            </a:fld>
            <a:endParaRPr lang="tr-TR"/>
          </a:p>
        </p:txBody>
      </p:sp>
      <p:sp>
        <p:nvSpPr>
          <p:cNvPr id="17" name="Başlık 16"/>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Metin Yer Tutucus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Veri Yer Tutucus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9DD37BE-8A37-4DED-8259-EE8650B35AF0}" type="datetimeFigureOut">
              <a:rPr lang="tr-TR" smtClean="0"/>
              <a:t>21.06.2015</a:t>
            </a:fld>
            <a:endParaRPr lang="tr-TR"/>
          </a:p>
        </p:txBody>
      </p:sp>
      <p:sp>
        <p:nvSpPr>
          <p:cNvPr id="28" name="Altbilgi Yer Tutucusu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Slayt Numarası Yer Tutucus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8B8C9F2-CC7A-4CEA-B150-88E2249C19A3}" type="slidenum">
              <a:rPr lang="tr-TR" smtClean="0"/>
              <a:t>‹#›</a:t>
            </a:fld>
            <a:endParaRPr lang="tr-TR"/>
          </a:p>
        </p:txBody>
      </p:sp>
      <p:sp>
        <p:nvSpPr>
          <p:cNvPr id="10" name="Başlık Yer Tutucusu 9"/>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Düz Bağlayıcı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üz Bağlayıcı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ULENT\Desktop\ÖZ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1" y="116632"/>
            <a:ext cx="8925487" cy="600032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Autofit/>
          </a:bodyPr>
          <a:lstStyle/>
          <a:p>
            <a:pPr algn="ctr"/>
            <a:r>
              <a:rPr lang="tr-TR" sz="4800" b="1" dirty="0" smtClean="0">
                <a:solidFill>
                  <a:srgbClr val="C00000"/>
                </a:solidFill>
              </a:rPr>
              <a:t/>
            </a:r>
            <a:br>
              <a:rPr lang="tr-TR" sz="4800" b="1" dirty="0" smtClean="0">
                <a:solidFill>
                  <a:srgbClr val="C00000"/>
                </a:solidFill>
              </a:rPr>
            </a:br>
            <a:r>
              <a:rPr lang="tr-TR" sz="4800" b="1" dirty="0">
                <a:solidFill>
                  <a:srgbClr val="C00000"/>
                </a:solidFill>
              </a:rPr>
              <a:t/>
            </a:r>
            <a:br>
              <a:rPr lang="tr-TR" sz="4800" b="1" dirty="0">
                <a:solidFill>
                  <a:srgbClr val="C00000"/>
                </a:solidFill>
              </a:rPr>
            </a:br>
            <a:r>
              <a:rPr lang="tr-TR" sz="4800" b="1" dirty="0" smtClean="0">
                <a:solidFill>
                  <a:srgbClr val="C00000"/>
                </a:solidFill>
              </a:rPr>
              <a:t/>
            </a:r>
            <a:br>
              <a:rPr lang="tr-TR" sz="4800" b="1" dirty="0" smtClean="0">
                <a:solidFill>
                  <a:srgbClr val="C00000"/>
                </a:solidFill>
              </a:rPr>
            </a:br>
            <a:r>
              <a:rPr lang="tr-TR" sz="4800" b="1" dirty="0">
                <a:solidFill>
                  <a:srgbClr val="C00000"/>
                </a:solidFill>
              </a:rPr>
              <a:t/>
            </a:r>
            <a:br>
              <a:rPr lang="tr-TR" sz="4800" b="1" dirty="0">
                <a:solidFill>
                  <a:srgbClr val="C00000"/>
                </a:solidFill>
              </a:rPr>
            </a:br>
            <a:r>
              <a:rPr lang="tr-TR" sz="4800" b="1" dirty="0" smtClean="0">
                <a:solidFill>
                  <a:srgbClr val="C00000"/>
                </a:solidFill>
              </a:rPr>
              <a:t/>
            </a:r>
            <a:br>
              <a:rPr lang="tr-TR" sz="4800" b="1" dirty="0" smtClean="0">
                <a:solidFill>
                  <a:srgbClr val="C00000"/>
                </a:solidFill>
              </a:rPr>
            </a:br>
            <a:r>
              <a:rPr lang="tr-TR" sz="4800" b="1" dirty="0">
                <a:solidFill>
                  <a:srgbClr val="C00000"/>
                </a:solidFill>
              </a:rPr>
              <a:t/>
            </a:r>
            <a:br>
              <a:rPr lang="tr-TR" sz="4800" b="1" dirty="0">
                <a:solidFill>
                  <a:srgbClr val="C00000"/>
                </a:solidFill>
              </a:rPr>
            </a:br>
            <a:r>
              <a:rPr lang="tr-TR" sz="4800" b="1" dirty="0" smtClean="0">
                <a:solidFill>
                  <a:srgbClr val="C00000"/>
                </a:solidFill>
              </a:rPr>
              <a:t>ÖZEL </a:t>
            </a:r>
            <a:r>
              <a:rPr lang="tr-TR" sz="4800" b="1" dirty="0">
                <a:solidFill>
                  <a:srgbClr val="C00000"/>
                </a:solidFill>
              </a:rPr>
              <a:t>YETENEKLİ ÇOCUKLAR</a:t>
            </a:r>
          </a:p>
        </p:txBody>
      </p:sp>
      <p:sp>
        <p:nvSpPr>
          <p:cNvPr id="3" name="İçerik Yer Tutucusu 2"/>
          <p:cNvSpPr>
            <a:spLocks noGrp="1"/>
          </p:cNvSpPr>
          <p:nvPr>
            <p:ph idx="1"/>
          </p:nvPr>
        </p:nvSpPr>
        <p:spPr>
          <a:xfrm>
            <a:off x="76001" y="1554162"/>
            <a:ext cx="9067999" cy="5303838"/>
          </a:xfrm>
        </p:spPr>
        <p:txBody>
          <a:bodyPr>
            <a:normAutofit/>
          </a:bodyPr>
          <a:lstStyle/>
          <a:p>
            <a:endParaRPr lang="tr-TR" sz="5400" b="1" dirty="0"/>
          </a:p>
        </p:txBody>
      </p:sp>
    </p:spTree>
    <p:extLst>
      <p:ext uri="{BB962C8B-B14F-4D97-AF65-F5344CB8AC3E}">
        <p14:creationId xmlns:p14="http://schemas.microsoft.com/office/powerpoint/2010/main" val="3592180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FİZİKSEL ÖZELLİKLER</a:t>
            </a:r>
            <a:endParaRPr lang="tr-TR" dirty="0"/>
          </a:p>
        </p:txBody>
      </p:sp>
      <p:sp>
        <p:nvSpPr>
          <p:cNvPr id="3" name="İçerik Yer Tutucusu 2"/>
          <p:cNvSpPr>
            <a:spLocks noGrp="1"/>
          </p:cNvSpPr>
          <p:nvPr>
            <p:ph idx="1"/>
          </p:nvPr>
        </p:nvSpPr>
        <p:spPr/>
        <p:txBody>
          <a:bodyPr>
            <a:normAutofit/>
          </a:bodyPr>
          <a:lstStyle/>
          <a:p>
            <a:r>
              <a:rPr lang="tr-TR" altLang="tr-TR" dirty="0" smtClean="0"/>
              <a:t>Bebeklikte olağanüstü hareketlilik gösterirler. </a:t>
            </a:r>
          </a:p>
          <a:p>
            <a:r>
              <a:rPr lang="tr-TR" altLang="tr-TR" dirty="0" smtClean="0"/>
              <a:t>Fiziksel yapı ve genel sağlıkları normalin üstündedir. </a:t>
            </a:r>
          </a:p>
          <a:p>
            <a:r>
              <a:rPr lang="tr-TR" altLang="tr-TR" dirty="0"/>
              <a:t>Doğumda diğer çocuklardan daha ağırdırlar. </a:t>
            </a:r>
            <a:endParaRPr lang="tr-TR" altLang="tr-TR" dirty="0" smtClean="0"/>
          </a:p>
          <a:p>
            <a:r>
              <a:rPr lang="tr-TR" altLang="tr-TR" dirty="0" smtClean="0"/>
              <a:t>Erken yürür, erken konuşur, okumayı erken yaşta öğrenirler. </a:t>
            </a:r>
          </a:p>
          <a:p>
            <a:r>
              <a:rPr lang="tr-TR" altLang="tr-TR" dirty="0" smtClean="0"/>
              <a:t>Olgunlaşma daha hızlı gerçekleşir</a:t>
            </a:r>
            <a:endParaRPr lang="tr-TR" sz="2800" dirty="0" smtClean="0"/>
          </a:p>
          <a:p>
            <a:endParaRPr lang="tr-TR" altLang="tr-TR" dirty="0" smtClean="0"/>
          </a:p>
          <a:p>
            <a:endParaRPr lang="tr-TR" altLang="tr-TR" dirty="0" smtClean="0"/>
          </a:p>
          <a:p>
            <a:endParaRPr lang="tr-TR" altLang="tr-TR" dirty="0"/>
          </a:p>
        </p:txBody>
      </p:sp>
    </p:spTree>
    <p:extLst>
      <p:ext uri="{BB962C8B-B14F-4D97-AF65-F5344CB8AC3E}">
        <p14:creationId xmlns:p14="http://schemas.microsoft.com/office/powerpoint/2010/main" val="104796234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FİZİKSEL ÖZELLİKLER</a:t>
            </a:r>
            <a:endParaRPr lang="tr-TR" dirty="0"/>
          </a:p>
        </p:txBody>
      </p:sp>
      <p:sp>
        <p:nvSpPr>
          <p:cNvPr id="3" name="İçerik Yer Tutucusu 2"/>
          <p:cNvSpPr>
            <a:spLocks noGrp="1"/>
          </p:cNvSpPr>
          <p:nvPr>
            <p:ph idx="1"/>
          </p:nvPr>
        </p:nvSpPr>
        <p:spPr/>
        <p:txBody>
          <a:bodyPr/>
          <a:lstStyle/>
          <a:p>
            <a:pPr marL="0" indent="0" algn="ctr">
              <a:buNone/>
            </a:pPr>
            <a:endParaRPr lang="tr-TR" altLang="tr-TR" dirty="0" smtClean="0"/>
          </a:p>
          <a:p>
            <a:pPr marL="0" indent="0" algn="just">
              <a:buNone/>
            </a:pPr>
            <a:r>
              <a:rPr lang="tr-TR" altLang="tr-TR" dirty="0" smtClean="0">
                <a:solidFill>
                  <a:schemeClr val="tx1"/>
                </a:solidFill>
              </a:rPr>
              <a:t>Aşırı </a:t>
            </a:r>
            <a:r>
              <a:rPr lang="tr-TR" altLang="tr-TR" dirty="0">
                <a:solidFill>
                  <a:schemeClr val="tx1"/>
                </a:solidFill>
              </a:rPr>
              <a:t>duyarlı sinir sistemine sahiptirler. Duyu organları keskindir. Bebeklerde bu aşırı duyusal </a:t>
            </a:r>
            <a:r>
              <a:rPr lang="tr-TR" altLang="tr-TR" dirty="0" err="1">
                <a:solidFill>
                  <a:schemeClr val="tx1"/>
                </a:solidFill>
              </a:rPr>
              <a:t>uyarılabilirlik</a:t>
            </a:r>
            <a:r>
              <a:rPr lang="tr-TR" altLang="tr-TR" dirty="0">
                <a:solidFill>
                  <a:schemeClr val="tx1"/>
                </a:solidFill>
              </a:rPr>
              <a:t>, battaniyelerini üstlerinden atma, altlarının ıslanmasından rahatsız olma, gürültüye yoğun tepki gösterme ve tat alma duyularında aşırı duyarlılık şeklinde ifade bulabilir. </a:t>
            </a:r>
          </a:p>
          <a:p>
            <a:pPr marL="0" indent="0">
              <a:buNone/>
            </a:pPr>
            <a:endParaRPr lang="tr-TR" dirty="0" smtClean="0">
              <a:solidFill>
                <a:schemeClr val="tx1"/>
              </a:solidFill>
            </a:endParaRPr>
          </a:p>
          <a:p>
            <a:endParaRPr lang="tr-TR" dirty="0">
              <a:solidFill>
                <a:schemeClr val="tx1"/>
              </a:solidFill>
            </a:endParaRPr>
          </a:p>
        </p:txBody>
      </p:sp>
    </p:spTree>
    <p:extLst>
      <p:ext uri="{BB962C8B-B14F-4D97-AF65-F5344CB8AC3E}">
        <p14:creationId xmlns:p14="http://schemas.microsoft.com/office/powerpoint/2010/main" val="346770071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SOSYAL ÖZELLİKLERİ</a:t>
            </a:r>
            <a:endParaRPr lang="tr-TR" dirty="0"/>
          </a:p>
        </p:txBody>
      </p:sp>
      <p:sp>
        <p:nvSpPr>
          <p:cNvPr id="3" name="İçerik Yer Tutucusu 2"/>
          <p:cNvSpPr>
            <a:spLocks noGrp="1"/>
          </p:cNvSpPr>
          <p:nvPr>
            <p:ph idx="1"/>
          </p:nvPr>
        </p:nvSpPr>
        <p:spPr/>
        <p:txBody>
          <a:bodyPr/>
          <a:lstStyle/>
          <a:p>
            <a:r>
              <a:rPr lang="tr-TR" altLang="tr-TR" dirty="0" smtClean="0"/>
              <a:t>Kendilerinden büyük çocuklarla karmaşık oyun oynama eğilimindedirler.</a:t>
            </a:r>
          </a:p>
          <a:p>
            <a:r>
              <a:rPr lang="tr-TR" altLang="tr-TR" dirty="0" smtClean="0"/>
              <a:t>Arkadaşlar arasında popülerdirler.</a:t>
            </a:r>
          </a:p>
          <a:p>
            <a:r>
              <a:rPr lang="tr-TR" altLang="tr-TR" dirty="0" smtClean="0"/>
              <a:t>Anne, baba yada bakıcıyı erken tanıma ve gülme becerisi gösterirler.</a:t>
            </a:r>
          </a:p>
          <a:p>
            <a:r>
              <a:rPr lang="tr-TR" altLang="tr-TR" dirty="0" smtClean="0"/>
              <a:t>Ses, ağrı ve acıya karşı aşırı tepki verebilirler.</a:t>
            </a:r>
          </a:p>
          <a:p>
            <a:r>
              <a:rPr lang="tr-TR" altLang="tr-TR" dirty="0" smtClean="0"/>
              <a:t>Karşısındakilerin düşüncelerini, duygularını ve isteklerini kestirebilme yeteneğine sahiptirler.</a:t>
            </a:r>
          </a:p>
          <a:p>
            <a:endParaRPr lang="tr-TR" dirty="0"/>
          </a:p>
        </p:txBody>
      </p:sp>
    </p:spTree>
    <p:extLst>
      <p:ext uri="{BB962C8B-B14F-4D97-AF65-F5344CB8AC3E}">
        <p14:creationId xmlns:p14="http://schemas.microsoft.com/office/powerpoint/2010/main" val="343299297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ULENT\Desktop\liderl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373216"/>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dirty="0" smtClean="0"/>
              <a:t>SOSYAL ÖZELLİKLER</a:t>
            </a:r>
            <a:endParaRPr lang="tr-TR" dirty="0"/>
          </a:p>
        </p:txBody>
      </p:sp>
      <p:sp>
        <p:nvSpPr>
          <p:cNvPr id="3" name="İçerik Yer Tutucusu 2"/>
          <p:cNvSpPr>
            <a:spLocks noGrp="1"/>
          </p:cNvSpPr>
          <p:nvPr>
            <p:ph idx="1"/>
          </p:nvPr>
        </p:nvSpPr>
        <p:spPr>
          <a:xfrm>
            <a:off x="228600" y="4405643"/>
            <a:ext cx="8686800" cy="2435101"/>
          </a:xfrm>
        </p:spPr>
        <p:txBody>
          <a:bodyPr>
            <a:normAutofit fontScale="92500" lnSpcReduction="10000"/>
          </a:bodyPr>
          <a:lstStyle/>
          <a:p>
            <a:pPr algn="just">
              <a:lnSpc>
                <a:spcPct val="80000"/>
              </a:lnSpc>
            </a:pPr>
            <a:r>
              <a:rPr lang="tr-TR" altLang="tr-TR" b="1" dirty="0" smtClean="0">
                <a:solidFill>
                  <a:srgbClr val="C00000"/>
                </a:solidFill>
              </a:rPr>
              <a:t>Grup içindeki liderliğin amacı ve işlevini kavrayabilmeleri ve diğerlerinin gereksinim ve ilgilerine duyarlı olabilmeleri nedeniyle, genellikle lider olma eğilimindedirler. Hem liderlik için arzulanan kişilik özelliklerine hem de geniş ilgi alanına sahip olmaları liderlik potansiyellerini daha da arttırır.</a:t>
            </a:r>
          </a:p>
        </p:txBody>
      </p:sp>
    </p:spTree>
    <p:extLst>
      <p:ext uri="{BB962C8B-B14F-4D97-AF65-F5344CB8AC3E}">
        <p14:creationId xmlns:p14="http://schemas.microsoft.com/office/powerpoint/2010/main" val="311867586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SOSYAL ÖZELLİKLER</a:t>
            </a:r>
            <a:endParaRPr lang="tr-TR" dirty="0"/>
          </a:p>
        </p:txBody>
      </p:sp>
      <p:sp>
        <p:nvSpPr>
          <p:cNvPr id="3" name="İçerik Yer Tutucusu 2"/>
          <p:cNvSpPr>
            <a:spLocks noGrp="1"/>
          </p:cNvSpPr>
          <p:nvPr>
            <p:ph idx="1"/>
          </p:nvPr>
        </p:nvSpPr>
        <p:spPr/>
        <p:txBody>
          <a:bodyPr/>
          <a:lstStyle/>
          <a:p>
            <a:endParaRPr lang="tr-TR" dirty="0" smtClean="0"/>
          </a:p>
          <a:p>
            <a:endParaRPr lang="tr-TR" dirty="0"/>
          </a:p>
          <a:p>
            <a:r>
              <a:rPr lang="tr-TR" dirty="0" smtClean="0"/>
              <a:t>Espri ve manipülasyon yapma yetenekleri yüksektir. </a:t>
            </a:r>
          </a:p>
          <a:p>
            <a:r>
              <a:rPr lang="tr-TR" altLang="tr-TR" dirty="0" smtClean="0"/>
              <a:t>Yeni </a:t>
            </a:r>
            <a:r>
              <a:rPr lang="tr-TR" altLang="tr-TR" dirty="0"/>
              <a:t>ve değişik durumlara kolay ve çabuk uyum sağlarlar.</a:t>
            </a:r>
          </a:p>
          <a:p>
            <a:endParaRPr lang="tr-TR" dirty="0" smtClean="0"/>
          </a:p>
          <a:p>
            <a:endParaRPr lang="tr-TR" dirty="0" smtClean="0"/>
          </a:p>
          <a:p>
            <a:pPr marL="0" indent="0">
              <a:buNone/>
            </a:pPr>
            <a:endParaRPr lang="tr-TR" dirty="0"/>
          </a:p>
        </p:txBody>
      </p:sp>
    </p:spTree>
    <p:extLst>
      <p:ext uri="{BB962C8B-B14F-4D97-AF65-F5344CB8AC3E}">
        <p14:creationId xmlns:p14="http://schemas.microsoft.com/office/powerpoint/2010/main" val="60500383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KİŞİLİK ÖZELLİKLERİ</a:t>
            </a:r>
            <a:endParaRPr lang="tr-TR" dirty="0"/>
          </a:p>
        </p:txBody>
      </p:sp>
      <p:sp>
        <p:nvSpPr>
          <p:cNvPr id="3" name="İçerik Yer Tutucusu 2"/>
          <p:cNvSpPr>
            <a:spLocks noGrp="1"/>
          </p:cNvSpPr>
          <p:nvPr>
            <p:ph idx="1"/>
          </p:nvPr>
        </p:nvSpPr>
        <p:spPr>
          <a:xfrm>
            <a:off x="457200" y="1700808"/>
            <a:ext cx="8686800" cy="4525963"/>
          </a:xfrm>
        </p:spPr>
        <p:txBody>
          <a:bodyPr/>
          <a:lstStyle/>
          <a:p>
            <a:r>
              <a:rPr lang="tr-TR" altLang="tr-TR" dirty="0" smtClean="0"/>
              <a:t>Bağımsız olma özellikleri </a:t>
            </a:r>
          </a:p>
          <a:p>
            <a:pPr marL="0" indent="0">
              <a:buNone/>
            </a:pPr>
            <a:r>
              <a:rPr lang="tr-TR" altLang="tr-TR" dirty="0" smtClean="0"/>
              <a:t>gösterirler. Bu özellikleri öğrenme etkinliklerinde de görülür.</a:t>
            </a:r>
          </a:p>
          <a:p>
            <a:r>
              <a:rPr lang="tr-TR" altLang="tr-TR" dirty="0" smtClean="0"/>
              <a:t>Yüksek amaç ve ideallere sahiptirler.</a:t>
            </a:r>
          </a:p>
          <a:p>
            <a:r>
              <a:rPr lang="tr-TR" altLang="tr-TR" dirty="0" smtClean="0"/>
              <a:t>Faaliyetlerini başlatmak için bir dış kuvvete ihtiyaç duymazlar yani içten denetimlidirler. </a:t>
            </a:r>
          </a:p>
          <a:p>
            <a:r>
              <a:rPr lang="tr-TR" altLang="tr-TR" dirty="0" smtClean="0"/>
              <a:t>Hayal güçlerinin fazla gelişmesi sonucunda, bazıları hayali arkadaşlar oluşturabilir.</a:t>
            </a:r>
            <a:endParaRPr lang="tr-TR" sz="2800" dirty="0" smtClean="0"/>
          </a:p>
          <a:p>
            <a:endParaRPr lang="tr-TR" altLang="tr-TR" dirty="0" smtClean="0"/>
          </a:p>
          <a:p>
            <a:endParaRPr lang="tr-TR" altLang="tr-TR" dirty="0" smtClean="0"/>
          </a:p>
          <a:p>
            <a:pPr marL="0" indent="0">
              <a:buNone/>
            </a:pPr>
            <a:endParaRPr lang="tr-TR" dirty="0" smtClean="0"/>
          </a:p>
          <a:p>
            <a:endParaRPr lang="tr-TR" altLang="tr-TR" dirty="0" smtClean="0"/>
          </a:p>
          <a:p>
            <a:endParaRPr lang="tr-TR" altLang="tr-TR" dirty="0" smtClean="0"/>
          </a:p>
          <a:p>
            <a:pPr marL="0" indent="0" algn="ctr">
              <a:buNone/>
            </a:pPr>
            <a:endParaRPr lang="tr-TR" sz="2800" dirty="0" smtClean="0"/>
          </a:p>
          <a:p>
            <a:endParaRPr lang="tr-TR" dirty="0"/>
          </a:p>
        </p:txBody>
      </p:sp>
      <p:pic>
        <p:nvPicPr>
          <p:cNvPr id="2050" name="Picture 2" descr="C:\Users\BULENT\Desktop\LİDERLİ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4042" y="332656"/>
            <a:ext cx="3151812" cy="1750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94023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KİŞİLİK </a:t>
            </a:r>
            <a:r>
              <a:rPr lang="tr-TR" dirty="0"/>
              <a:t> </a:t>
            </a:r>
            <a:r>
              <a:rPr lang="tr-TR" dirty="0" smtClean="0"/>
              <a:t> ÖZELLİKLERİ</a:t>
            </a:r>
            <a:endParaRPr lang="tr-TR" dirty="0"/>
          </a:p>
        </p:txBody>
      </p:sp>
      <p:sp>
        <p:nvSpPr>
          <p:cNvPr id="3" name="İçerik Yer Tutucusu 2"/>
          <p:cNvSpPr>
            <a:spLocks noGrp="1"/>
          </p:cNvSpPr>
          <p:nvPr>
            <p:ph idx="1"/>
          </p:nvPr>
        </p:nvSpPr>
        <p:spPr/>
        <p:txBody>
          <a:bodyPr>
            <a:normAutofit/>
          </a:bodyPr>
          <a:lstStyle/>
          <a:p>
            <a:pPr algn="just"/>
            <a:r>
              <a:rPr lang="tr-TR" altLang="tr-TR" dirty="0" smtClean="0"/>
              <a:t>Aşırı duygusal olabilirler. Yok olma tehlikesinde olan türler, enerji kaynaklarının azalması , kirliliğin artması gibi dünya sorunlarına aşırı duyarlı davranabilirler.</a:t>
            </a:r>
          </a:p>
          <a:p>
            <a:pPr algn="just"/>
            <a:r>
              <a:rPr lang="tr-TR" altLang="tr-TR" dirty="0" smtClean="0"/>
              <a:t>Mükemmeliyetçidirler. </a:t>
            </a:r>
          </a:p>
          <a:p>
            <a:pPr algn="just"/>
            <a:r>
              <a:rPr lang="tr-TR" altLang="tr-TR" dirty="0" smtClean="0"/>
              <a:t>Özgüvenleri yüksektir.</a:t>
            </a:r>
            <a:endParaRPr lang="tr-TR" dirty="0" smtClean="0"/>
          </a:p>
          <a:p>
            <a:pPr algn="just"/>
            <a:r>
              <a:rPr lang="tr-TR" altLang="tr-TR" dirty="0" smtClean="0"/>
              <a:t>Azimli ve sebatlıdırlar. </a:t>
            </a:r>
          </a:p>
          <a:p>
            <a:pPr marL="0" indent="0" algn="just">
              <a:buNone/>
            </a:pPr>
            <a:endParaRPr lang="tr-TR" dirty="0"/>
          </a:p>
        </p:txBody>
      </p:sp>
      <p:pic>
        <p:nvPicPr>
          <p:cNvPr id="5122" name="Picture 2" descr="C:\Users\BULENT\Desktop\13334620084f7b03f8cb3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545" y="3284984"/>
            <a:ext cx="4212996" cy="2145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62955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ZİHİNSEL ÖZELLİKLER</a:t>
            </a:r>
            <a:endParaRPr lang="tr-TR" dirty="0"/>
          </a:p>
        </p:txBody>
      </p:sp>
      <p:sp>
        <p:nvSpPr>
          <p:cNvPr id="3" name="İçerik Yer Tutucusu 2"/>
          <p:cNvSpPr>
            <a:spLocks noGrp="1"/>
          </p:cNvSpPr>
          <p:nvPr>
            <p:ph idx="1"/>
          </p:nvPr>
        </p:nvSpPr>
        <p:spPr/>
        <p:txBody>
          <a:bodyPr>
            <a:noAutofit/>
          </a:bodyPr>
          <a:lstStyle/>
          <a:p>
            <a:r>
              <a:rPr lang="tr-TR" altLang="tr-TR" sz="3600" dirty="0" smtClean="0"/>
              <a:t>Kolayca ezberleme ve</a:t>
            </a:r>
          </a:p>
          <a:p>
            <a:pPr marL="0" indent="0">
              <a:buNone/>
            </a:pPr>
            <a:r>
              <a:rPr lang="tr-TR" altLang="tr-TR" sz="3600" dirty="0"/>
              <a:t> </a:t>
            </a:r>
            <a:r>
              <a:rPr lang="tr-TR" altLang="tr-TR" sz="3600" dirty="0" smtClean="0"/>
              <a:t> ezberlediklerini de uzun süre belleklerinde   koruyabilme özelliğine sahiptirler.</a:t>
            </a:r>
          </a:p>
          <a:p>
            <a:r>
              <a:rPr lang="tr-TR" sz="3600" dirty="0" smtClean="0"/>
              <a:t>Okumayı kendi başlarına ve erken yaşlarda öğrenebilirler.</a:t>
            </a:r>
          </a:p>
          <a:p>
            <a:r>
              <a:rPr lang="tr-TR" altLang="tr-TR" sz="3600" dirty="0" smtClean="0"/>
              <a:t>Sayılara erkenden ilgi duyma ve matematiksel akıl yürütme başarısı yüksektir.</a:t>
            </a:r>
          </a:p>
          <a:p>
            <a:pPr marL="0" indent="0" algn="ctr">
              <a:buNone/>
            </a:pPr>
            <a:endParaRPr lang="tr-TR" sz="3600" dirty="0" smtClean="0"/>
          </a:p>
          <a:p>
            <a:endParaRPr lang="tr-TR" sz="3600" dirty="0" smtClean="0"/>
          </a:p>
          <a:p>
            <a:endParaRPr lang="tr-TR" altLang="tr-TR" sz="3600" dirty="0" smtClean="0"/>
          </a:p>
          <a:p>
            <a:pPr marL="0" indent="0">
              <a:buNone/>
            </a:pPr>
            <a:endParaRPr lang="tr-TR" sz="3600" dirty="0" smtClean="0"/>
          </a:p>
          <a:p>
            <a:endParaRPr lang="tr-TR" sz="3600" dirty="0"/>
          </a:p>
        </p:txBody>
      </p:sp>
      <p:pic>
        <p:nvPicPr>
          <p:cNvPr id="3074" name="Picture 2" descr="C:\Users\BULENT\Desktop\187899893-thinkstock-ustun-yetenekli-zekali-zeki-cocuk-m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32656"/>
            <a:ext cx="3096766" cy="199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4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ZİHİNSEL ÖZELLİKLER</a:t>
            </a:r>
            <a:endParaRPr lang="tr-TR" dirty="0"/>
          </a:p>
        </p:txBody>
      </p:sp>
      <p:sp>
        <p:nvSpPr>
          <p:cNvPr id="3" name="İçerik Yer Tutucusu 2"/>
          <p:cNvSpPr>
            <a:spLocks noGrp="1"/>
          </p:cNvSpPr>
          <p:nvPr>
            <p:ph idx="1"/>
          </p:nvPr>
        </p:nvSpPr>
        <p:spPr/>
        <p:txBody>
          <a:bodyPr/>
          <a:lstStyle/>
          <a:p>
            <a:r>
              <a:rPr lang="tr-TR" altLang="tr-TR" dirty="0" smtClean="0"/>
              <a:t>Mükemmel, uzun süreli bellekleri vardır. Hafızaları güçlü olduğu için önemli detay, kavram ve prensipleri unutmazlar.</a:t>
            </a:r>
          </a:p>
          <a:p>
            <a:r>
              <a:rPr lang="pt-BR" altLang="tr-TR" dirty="0" smtClean="0"/>
              <a:t>Okudu</a:t>
            </a:r>
            <a:r>
              <a:rPr lang="tr-TR" altLang="tr-TR" dirty="0" smtClean="0"/>
              <a:t>ğ</a:t>
            </a:r>
            <a:r>
              <a:rPr lang="pt-BR" altLang="tr-TR" dirty="0" smtClean="0"/>
              <a:t>unu anlama ba</a:t>
            </a:r>
            <a:r>
              <a:rPr lang="tr-TR" altLang="tr-TR" dirty="0" smtClean="0"/>
              <a:t>ş</a:t>
            </a:r>
            <a:r>
              <a:rPr lang="pt-BR" altLang="tr-TR" dirty="0" smtClean="0"/>
              <a:t>ar</a:t>
            </a:r>
            <a:r>
              <a:rPr lang="tr-TR" altLang="tr-TR" dirty="0" smtClean="0"/>
              <a:t>ı</a:t>
            </a:r>
            <a:r>
              <a:rPr lang="pt-BR" altLang="tr-TR" dirty="0" smtClean="0"/>
              <a:t>s</a:t>
            </a:r>
            <a:r>
              <a:rPr lang="tr-TR" altLang="tr-TR" dirty="0" smtClean="0"/>
              <a:t>ı</a:t>
            </a:r>
            <a:r>
              <a:rPr lang="pt-BR" altLang="tr-TR" dirty="0" smtClean="0"/>
              <a:t> yüksektir.</a:t>
            </a:r>
            <a:endParaRPr lang="tr-TR" sz="2800" dirty="0" smtClean="0"/>
          </a:p>
          <a:p>
            <a:r>
              <a:rPr lang="tr-TR" altLang="tr-TR" dirty="0" smtClean="0"/>
              <a:t>Sebep sonuç ilişkisine ilgi duyarlar.</a:t>
            </a:r>
          </a:p>
          <a:p>
            <a:r>
              <a:rPr lang="tr-TR" altLang="tr-TR" dirty="0" smtClean="0"/>
              <a:t>Gözlemleme güçleri fazladır. Esnek ve sıra-dışı düşünürler.</a:t>
            </a:r>
          </a:p>
          <a:p>
            <a:endParaRPr lang="tr-TR" dirty="0"/>
          </a:p>
        </p:txBody>
      </p:sp>
    </p:spTree>
    <p:extLst>
      <p:ext uri="{BB962C8B-B14F-4D97-AF65-F5344CB8AC3E}">
        <p14:creationId xmlns:p14="http://schemas.microsoft.com/office/powerpoint/2010/main" val="76566471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smtClean="0"/>
          </a:p>
          <a:p>
            <a:endParaRPr lang="tr-TR" dirty="0"/>
          </a:p>
          <a:p>
            <a:pPr marL="0" indent="0" algn="ctr">
              <a:buNone/>
            </a:pPr>
            <a:r>
              <a:rPr lang="tr-TR" dirty="0" smtClean="0"/>
              <a:t>ÖZEL YETENEĞİN FARKEDİLMESİNİ GÜÇLEŞTİREN OLASI OLUMSUZ DAVRANIŞLAR</a:t>
            </a:r>
            <a:endParaRPr lang="tr-TR" dirty="0"/>
          </a:p>
        </p:txBody>
      </p:sp>
    </p:spTree>
    <p:extLst>
      <p:ext uri="{BB962C8B-B14F-4D97-AF65-F5344CB8AC3E}">
        <p14:creationId xmlns:p14="http://schemas.microsoft.com/office/powerpoint/2010/main" val="183607711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ÖZEL YETENEKLİ ÇOCUK KİMDİR?</a:t>
            </a:r>
          </a:p>
        </p:txBody>
      </p:sp>
      <p:pic>
        <p:nvPicPr>
          <p:cNvPr id="6146" name="Picture 2" descr="C:\Users\BULENT\Desktop\ÜST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64904"/>
            <a:ext cx="8136904" cy="3719942"/>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304800" y="1554163"/>
            <a:ext cx="8686800" cy="2666926"/>
          </a:xfrm>
        </p:spPr>
        <p:txBody>
          <a:bodyPr/>
          <a:lstStyle/>
          <a:p>
            <a:r>
              <a:rPr lang="tr-TR" b="1" dirty="0" smtClean="0">
                <a:solidFill>
                  <a:srgbClr val="C00000"/>
                </a:solidFill>
              </a:rPr>
              <a:t>Zeka</a:t>
            </a:r>
            <a:r>
              <a:rPr lang="tr-TR" b="1" dirty="0">
                <a:solidFill>
                  <a:srgbClr val="C00000"/>
                </a:solidFill>
              </a:rPr>
              <a:t>, yaratıcılık, sanat, spor, liderlik kapasitesi veya özel akademik alanlarda akranlarına göre yüksek düzeyde performans gösteren bireyler ‘özel yetenekli çocuklar’ olarak tanımlanmaktadır.</a:t>
            </a:r>
          </a:p>
          <a:p>
            <a:endParaRPr lang="tr-TR" b="1" dirty="0"/>
          </a:p>
        </p:txBody>
      </p:sp>
    </p:spTree>
    <p:extLst>
      <p:ext uri="{BB962C8B-B14F-4D97-AF65-F5344CB8AC3E}">
        <p14:creationId xmlns:p14="http://schemas.microsoft.com/office/powerpoint/2010/main" val="2039035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a:t>
            </a:r>
            <a:endParaRPr lang="tr-TR" dirty="0"/>
          </a:p>
        </p:txBody>
      </p:sp>
      <p:sp>
        <p:nvSpPr>
          <p:cNvPr id="3" name="İçerik Yer Tutucusu 2"/>
          <p:cNvSpPr>
            <a:spLocks noGrp="1"/>
          </p:cNvSpPr>
          <p:nvPr>
            <p:ph idx="1"/>
          </p:nvPr>
        </p:nvSpPr>
        <p:spPr/>
        <p:txBody>
          <a:bodyPr/>
          <a:lstStyle/>
          <a:p>
            <a:pPr marL="0" indent="0">
              <a:buNone/>
            </a:pPr>
            <a:r>
              <a:rPr lang="tr-TR" dirty="0" smtClean="0"/>
              <a:t> ‘ Oğlunuzun öğretmeni size şöyle not gönderir:</a:t>
            </a:r>
          </a:p>
          <a:p>
            <a:pPr marL="0" indent="0">
              <a:buNone/>
            </a:pPr>
            <a:r>
              <a:rPr lang="tr-TR" dirty="0" err="1" smtClean="0"/>
              <a:t>Joey’in</a:t>
            </a:r>
            <a:r>
              <a:rPr lang="tr-TR" dirty="0" smtClean="0"/>
              <a:t> coşkusundan memnunum; fakat soruları cevaplamak içim sınıf içinde bağırmayı bırakmalıdır. Ayrıca lütfen onunla kalemini sürekli olarak bir yerlere vurup ses çıkarmaması ve test çözerken yerine oturması konusunda konuşun.’</a:t>
            </a:r>
          </a:p>
          <a:p>
            <a:pPr marL="0" indent="0">
              <a:buNone/>
            </a:pPr>
            <a:endParaRPr lang="tr-TR" dirty="0"/>
          </a:p>
          <a:p>
            <a:pPr marL="0" indent="0">
              <a:buNone/>
            </a:pPr>
            <a:r>
              <a:rPr lang="tr-TR" sz="2000" dirty="0" smtClean="0"/>
              <a:t>Üstün Yetenekli Çocuklara Ebeveynlik</a:t>
            </a:r>
            <a:r>
              <a:rPr lang="tr-TR" sz="3600" dirty="0" smtClean="0"/>
              <a:t>, </a:t>
            </a:r>
            <a:r>
              <a:rPr lang="tr-TR" sz="2000" dirty="0" smtClean="0"/>
              <a:t>2010, </a:t>
            </a:r>
            <a:r>
              <a:rPr lang="tr-TR" sz="2000" dirty="0" err="1" smtClean="0"/>
              <a:t>sy</a:t>
            </a:r>
            <a:r>
              <a:rPr lang="tr-TR" sz="2000" dirty="0" smtClean="0"/>
              <a:t>: 36</a:t>
            </a:r>
            <a:endParaRPr lang="tr-TR" sz="2000" dirty="0" smtClean="0"/>
          </a:p>
          <a:p>
            <a:pPr marL="0" indent="0">
              <a:buNone/>
            </a:pPr>
            <a:endParaRPr lang="tr-TR" dirty="0"/>
          </a:p>
        </p:txBody>
      </p:sp>
    </p:spTree>
    <p:extLst>
      <p:ext uri="{BB962C8B-B14F-4D97-AF65-F5344CB8AC3E}">
        <p14:creationId xmlns:p14="http://schemas.microsoft.com/office/powerpoint/2010/main" val="253175142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ctr"/>
            <a:r>
              <a:rPr lang="tr-TR" dirty="0" smtClean="0"/>
              <a:t>Sorgulayıcı tutum, entelektüel meraklılık, araştırmacılık, iç motivasyon</a:t>
            </a:r>
          </a:p>
          <a:p>
            <a:pPr marL="0" indent="0" algn="ctr">
              <a:buNone/>
            </a:pPr>
            <a:endParaRPr lang="tr-TR" dirty="0" smtClean="0"/>
          </a:p>
          <a:p>
            <a:pPr marL="0" indent="0" algn="ctr">
              <a:buNone/>
            </a:pPr>
            <a:endParaRPr lang="tr-TR" dirty="0"/>
          </a:p>
          <a:p>
            <a:pPr marL="0" indent="0" algn="ctr">
              <a:buNone/>
            </a:pPr>
            <a:endParaRPr lang="tr-TR" dirty="0" smtClean="0"/>
          </a:p>
          <a:p>
            <a:pPr algn="ctr"/>
            <a:r>
              <a:rPr lang="tr-TR" dirty="0" smtClean="0"/>
              <a:t>Okul ve sınıf içi uyarıcı eksikliği</a:t>
            </a:r>
            <a:endParaRPr lang="tr-TR" dirty="0"/>
          </a:p>
        </p:txBody>
      </p:sp>
      <p:sp>
        <p:nvSpPr>
          <p:cNvPr id="4" name="Aşağı Ok 3"/>
          <p:cNvSpPr/>
          <p:nvPr/>
        </p:nvSpPr>
        <p:spPr>
          <a:xfrm>
            <a:off x="3995936" y="3068960"/>
            <a:ext cx="864096"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5504424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ctr"/>
            <a:r>
              <a:rPr lang="tr-TR" dirty="0" smtClean="0"/>
              <a:t>Bellek gücü</a:t>
            </a:r>
          </a:p>
          <a:p>
            <a:pPr marL="0" indent="0" algn="ctr">
              <a:buNone/>
            </a:pPr>
            <a:endParaRPr lang="tr-TR" dirty="0" smtClean="0"/>
          </a:p>
          <a:p>
            <a:pPr marL="0" indent="0" algn="ctr">
              <a:buNone/>
            </a:pPr>
            <a:endParaRPr lang="tr-TR" dirty="0"/>
          </a:p>
          <a:p>
            <a:pPr algn="ctr"/>
            <a:r>
              <a:rPr lang="tr-TR" dirty="0" smtClean="0"/>
              <a:t>Tekdüzelikten ve tekrarlardan hoşlanmama, temel becerilere erken ulaşma isteği</a:t>
            </a:r>
            <a:endParaRPr lang="tr-TR" dirty="0"/>
          </a:p>
        </p:txBody>
      </p:sp>
      <p:sp>
        <p:nvSpPr>
          <p:cNvPr id="4" name="Aşağı Ok 3"/>
          <p:cNvSpPr/>
          <p:nvPr/>
        </p:nvSpPr>
        <p:spPr>
          <a:xfrm>
            <a:off x="4499992" y="2348880"/>
            <a:ext cx="360040"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6129067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ctr"/>
            <a:r>
              <a:rPr lang="tr-TR" dirty="0" smtClean="0"/>
              <a:t>HIZLI DÜŞÜNME</a:t>
            </a:r>
          </a:p>
          <a:p>
            <a:pPr marL="0" indent="0" algn="ctr">
              <a:buNone/>
            </a:pPr>
            <a:endParaRPr lang="tr-TR" dirty="0" smtClean="0"/>
          </a:p>
          <a:p>
            <a:pPr algn="ctr"/>
            <a:endParaRPr lang="tr-TR" dirty="0" smtClean="0"/>
          </a:p>
          <a:p>
            <a:pPr algn="ctr"/>
            <a:r>
              <a:rPr lang="tr-TR" dirty="0" smtClean="0"/>
              <a:t>Rutin çalışmalardan sıkılma; dolayısıyla öğretmenin öğrenciyi ilgisiz, olumsuz veya davranış sorunu olduğunu düşünmesi.</a:t>
            </a:r>
            <a:endParaRPr lang="tr-TR" dirty="0"/>
          </a:p>
        </p:txBody>
      </p:sp>
      <p:sp>
        <p:nvSpPr>
          <p:cNvPr id="4" name="Aşağı Ok 3"/>
          <p:cNvSpPr/>
          <p:nvPr/>
        </p:nvSpPr>
        <p:spPr>
          <a:xfrm>
            <a:off x="4427984" y="2348880"/>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0992322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smtClean="0"/>
              <a:t>Dikkati yoğunlaştırma gücü, uzun dikkat süresi</a:t>
            </a:r>
          </a:p>
          <a:p>
            <a:pPr marL="0" indent="0">
              <a:buNone/>
            </a:pPr>
            <a:endParaRPr lang="tr-TR" dirty="0" smtClean="0"/>
          </a:p>
          <a:p>
            <a:pPr marL="0" indent="0" algn="ctr">
              <a:buNone/>
            </a:pPr>
            <a:r>
              <a:rPr lang="tr-TR" dirty="0" smtClean="0"/>
              <a:t>Rahatsız edilmeye direnç</a:t>
            </a:r>
            <a:endParaRPr lang="tr-TR" dirty="0"/>
          </a:p>
          <a:p>
            <a:pPr algn="ctr"/>
            <a:endParaRPr lang="tr-TR" dirty="0" smtClean="0"/>
          </a:p>
          <a:p>
            <a:pPr algn="ctr"/>
            <a:r>
              <a:rPr lang="tr-TR" dirty="0" smtClean="0"/>
              <a:t>Yüksek enerji, uyanıklık, heves, icat öncesinde yoğun gönüllü çaba</a:t>
            </a:r>
          </a:p>
          <a:p>
            <a:pPr marL="0" indent="0" algn="ctr">
              <a:buNone/>
            </a:pPr>
            <a:endParaRPr lang="tr-TR" dirty="0" smtClean="0"/>
          </a:p>
          <a:p>
            <a:pPr marL="0" indent="0" algn="ctr">
              <a:buNone/>
            </a:pPr>
            <a:r>
              <a:rPr lang="tr-TR" dirty="0" smtClean="0"/>
              <a:t>	Aktif olamamaktan ve ilerleme sağlayamamaktan duyulan hayal kırıklığı nedeniyle olumsuz davranışlar</a:t>
            </a:r>
            <a:endParaRPr lang="tr-TR" dirty="0"/>
          </a:p>
        </p:txBody>
      </p:sp>
      <p:sp>
        <p:nvSpPr>
          <p:cNvPr id="4" name="Aşağı Ok 3"/>
          <p:cNvSpPr/>
          <p:nvPr/>
        </p:nvSpPr>
        <p:spPr>
          <a:xfrm>
            <a:off x="3982260" y="2101489"/>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Aşağı Ok 4"/>
          <p:cNvSpPr/>
          <p:nvPr/>
        </p:nvSpPr>
        <p:spPr>
          <a:xfrm>
            <a:off x="4060992" y="4232556"/>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5150869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ctr"/>
            <a:r>
              <a:rPr lang="tr-TR" dirty="0" smtClean="0"/>
              <a:t>Çalışmalarda yüksek özgüven, liderlik özelliği ve bireysel çalışma isteği</a:t>
            </a:r>
          </a:p>
          <a:p>
            <a:pPr marL="0" indent="0" algn="ctr">
              <a:buNone/>
            </a:pPr>
            <a:endParaRPr lang="tr-TR" dirty="0" smtClean="0"/>
          </a:p>
          <a:p>
            <a:pPr algn="ctr"/>
            <a:endParaRPr lang="tr-TR" dirty="0" smtClean="0"/>
          </a:p>
          <a:p>
            <a:pPr algn="ctr"/>
            <a:r>
              <a:rPr lang="tr-TR" dirty="0" smtClean="0"/>
              <a:t>Aile ve akran grubu baskısı, uyumsuzluk, reddedilme ve isyankarlık sorunları</a:t>
            </a:r>
          </a:p>
        </p:txBody>
      </p:sp>
      <p:sp>
        <p:nvSpPr>
          <p:cNvPr id="4" name="Aşağı Ok 3"/>
          <p:cNvSpPr/>
          <p:nvPr/>
        </p:nvSpPr>
        <p:spPr>
          <a:xfrm>
            <a:off x="4211960" y="2780928"/>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06106490"/>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Picture 4" descr="AlbertEinstein"/>
          <p:cNvPicPr>
            <a:picLocks noGrp="1" noChangeAspect="1" noChangeArrowheads="1"/>
          </p:cNvPicPr>
          <p:nvPr>
            <p:ph idx="1"/>
          </p:nvPr>
        </p:nvPicPr>
        <p:blipFill>
          <a:blip r:embed="rId2" cstate="print"/>
          <a:srcRect/>
          <a:stretch>
            <a:fillRect/>
          </a:stretch>
        </p:blipFill>
        <p:spPr>
          <a:xfrm>
            <a:off x="539553" y="1600200"/>
            <a:ext cx="3816424" cy="4525963"/>
          </a:xfrm>
          <a:noFill/>
          <a:ln/>
        </p:spPr>
      </p:pic>
      <p:sp>
        <p:nvSpPr>
          <p:cNvPr id="5" name="Dikdörtgen 4"/>
          <p:cNvSpPr/>
          <p:nvPr/>
        </p:nvSpPr>
        <p:spPr>
          <a:xfrm>
            <a:off x="4655127" y="2399253"/>
            <a:ext cx="3301249" cy="3046988"/>
          </a:xfrm>
          <a:prstGeom prst="rect">
            <a:avLst/>
          </a:prstGeom>
        </p:spPr>
        <p:txBody>
          <a:bodyPr wrap="square">
            <a:spAutoFit/>
          </a:bodyPr>
          <a:lstStyle/>
          <a:p>
            <a:pPr marL="457200" indent="-457200" algn="ctr">
              <a:buFont typeface="Arial" pitchFamily="34" charset="0"/>
              <a:buChar char="•"/>
            </a:pPr>
            <a:r>
              <a:rPr lang="tr-TR" sz="3200" dirty="0" smtClean="0"/>
              <a:t>Albert Einstein 4 yaşında konuştu.</a:t>
            </a:r>
          </a:p>
          <a:p>
            <a:pPr marL="457200" indent="-457200" algn="ctr">
              <a:buFont typeface="Arial" pitchFamily="34" charset="0"/>
              <a:buChar char="•"/>
            </a:pPr>
            <a:r>
              <a:rPr lang="tr-TR" sz="3200" dirty="0" smtClean="0"/>
              <a:t> 7 yaşında okumayı öğrendi.</a:t>
            </a:r>
            <a:endParaRPr lang="tr-TR" sz="3200" dirty="0"/>
          </a:p>
        </p:txBody>
      </p:sp>
    </p:spTree>
    <p:extLst>
      <p:ext uri="{BB962C8B-B14F-4D97-AF65-F5344CB8AC3E}">
        <p14:creationId xmlns:p14="http://schemas.microsoft.com/office/powerpoint/2010/main" val="314301144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4" descr="Beethoven"/>
          <p:cNvPicPr>
            <a:picLocks noGrp="1" noChangeAspect="1" noChangeArrowheads="1"/>
          </p:cNvPicPr>
          <p:nvPr>
            <p:ph idx="1"/>
          </p:nvPr>
        </p:nvPicPr>
        <p:blipFill>
          <a:blip r:embed="rId2" cstate="print"/>
          <a:srcRect/>
          <a:stretch>
            <a:fillRect/>
          </a:stretch>
        </p:blipFill>
        <p:spPr>
          <a:xfrm>
            <a:off x="467544" y="1988840"/>
            <a:ext cx="3240360" cy="3672408"/>
          </a:xfrm>
          <a:noFill/>
          <a:ln/>
        </p:spPr>
      </p:pic>
      <p:sp>
        <p:nvSpPr>
          <p:cNvPr id="6" name="Dikdörtgen 5"/>
          <p:cNvSpPr/>
          <p:nvPr/>
        </p:nvSpPr>
        <p:spPr>
          <a:xfrm>
            <a:off x="3995936" y="1988840"/>
            <a:ext cx="3024336" cy="3046988"/>
          </a:xfrm>
          <a:prstGeom prst="rect">
            <a:avLst/>
          </a:prstGeom>
        </p:spPr>
        <p:txBody>
          <a:bodyPr wrap="square">
            <a:spAutoFit/>
          </a:bodyPr>
          <a:lstStyle/>
          <a:p>
            <a:pPr marL="457200" indent="-457200">
              <a:buFont typeface="Arial" pitchFamily="34" charset="0"/>
              <a:buChar char="•"/>
            </a:pPr>
            <a:r>
              <a:rPr lang="tr-TR" sz="3200" dirty="0" smtClean="0"/>
              <a:t>Beethoven’ in müzik öğretmeni  onun için ümitsiz vaka dedi.</a:t>
            </a:r>
            <a:endParaRPr lang="tr-TR" sz="3200" dirty="0"/>
          </a:p>
        </p:txBody>
      </p:sp>
    </p:spTree>
    <p:extLst>
      <p:ext uri="{BB962C8B-B14F-4D97-AF65-F5344CB8AC3E}">
        <p14:creationId xmlns:p14="http://schemas.microsoft.com/office/powerpoint/2010/main" val="4185327218"/>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4" descr="tolstoy"/>
          <p:cNvPicPr>
            <a:picLocks noGrp="1" noChangeAspect="1" noChangeArrowheads="1"/>
          </p:cNvPicPr>
          <p:nvPr>
            <p:ph idx="1"/>
          </p:nvPr>
        </p:nvPicPr>
        <p:blipFill>
          <a:blip r:embed="rId2" cstate="print"/>
          <a:stretch>
            <a:fillRect/>
          </a:stretch>
        </p:blipFill>
        <p:spPr>
          <a:xfrm>
            <a:off x="467544" y="1628800"/>
            <a:ext cx="3451046" cy="4525963"/>
          </a:xfrm>
          <a:noFill/>
          <a:ln/>
        </p:spPr>
      </p:pic>
      <p:sp>
        <p:nvSpPr>
          <p:cNvPr id="5" name="Dikdörtgen 4"/>
          <p:cNvSpPr/>
          <p:nvPr/>
        </p:nvSpPr>
        <p:spPr>
          <a:xfrm>
            <a:off x="4211960" y="2780928"/>
            <a:ext cx="4320480" cy="1569660"/>
          </a:xfrm>
          <a:prstGeom prst="rect">
            <a:avLst/>
          </a:prstGeom>
        </p:spPr>
        <p:txBody>
          <a:bodyPr wrap="square">
            <a:spAutoFit/>
          </a:bodyPr>
          <a:lstStyle/>
          <a:p>
            <a:pPr marL="457200" indent="-457200">
              <a:buFont typeface="Arial" pitchFamily="34" charset="0"/>
              <a:buChar char="•"/>
            </a:pPr>
            <a:r>
              <a:rPr lang="tr-TR" sz="3200" dirty="0" smtClean="0"/>
              <a:t>Tolstoy başarısızlık nedeniyle  okulu bıraktı</a:t>
            </a:r>
            <a:r>
              <a:rPr lang="tr-TR" dirty="0" smtClean="0"/>
              <a:t>.</a:t>
            </a:r>
            <a:endParaRPr lang="tr-TR" dirty="0"/>
          </a:p>
        </p:txBody>
      </p:sp>
    </p:spTree>
    <p:extLst>
      <p:ext uri="{BB962C8B-B14F-4D97-AF65-F5344CB8AC3E}">
        <p14:creationId xmlns:p14="http://schemas.microsoft.com/office/powerpoint/2010/main" val="320260014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4" descr="walt-disney"/>
          <p:cNvPicPr>
            <a:picLocks noGrp="1" noChangeAspect="1" noChangeArrowheads="1"/>
          </p:cNvPicPr>
          <p:nvPr>
            <p:ph idx="1"/>
          </p:nvPr>
        </p:nvPicPr>
        <p:blipFill>
          <a:blip r:embed="rId2" cstate="print"/>
          <a:srcRect/>
          <a:stretch>
            <a:fillRect/>
          </a:stretch>
        </p:blipFill>
        <p:spPr>
          <a:xfrm>
            <a:off x="467544" y="1628800"/>
            <a:ext cx="3526479" cy="4525963"/>
          </a:xfrm>
          <a:noFill/>
          <a:ln/>
        </p:spPr>
      </p:pic>
      <p:sp>
        <p:nvSpPr>
          <p:cNvPr id="5" name="Dikdörtgen 4"/>
          <p:cNvSpPr/>
          <p:nvPr/>
        </p:nvSpPr>
        <p:spPr>
          <a:xfrm>
            <a:off x="4283968" y="1772817"/>
            <a:ext cx="2574032" cy="3539430"/>
          </a:xfrm>
          <a:prstGeom prst="rect">
            <a:avLst/>
          </a:prstGeom>
        </p:spPr>
        <p:txBody>
          <a:bodyPr wrap="square">
            <a:spAutoFit/>
          </a:bodyPr>
          <a:lstStyle/>
          <a:p>
            <a:pPr marL="457200" indent="-457200">
              <a:buFont typeface="Arial" pitchFamily="34" charset="0"/>
              <a:buChar char="•"/>
            </a:pPr>
            <a:r>
              <a:rPr lang="tr-TR" sz="3200" dirty="0" smtClean="0"/>
              <a:t>Walt Disney, iyi fikirleri olmadığı için çalıştığı gazeteden  kovuldu.</a:t>
            </a:r>
            <a:endParaRPr lang="tr-TR" sz="3200" dirty="0"/>
          </a:p>
        </p:txBody>
      </p:sp>
    </p:spTree>
    <p:extLst>
      <p:ext uri="{BB962C8B-B14F-4D97-AF65-F5344CB8AC3E}">
        <p14:creationId xmlns:p14="http://schemas.microsoft.com/office/powerpoint/2010/main" val="186924651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RENZULLİ’NİN ÜÇLÜ ÇEMBER MODELİ</a:t>
            </a:r>
            <a:endParaRPr lang="tr-TR" dirty="0"/>
          </a:p>
        </p:txBody>
      </p:sp>
      <p:sp>
        <p:nvSpPr>
          <p:cNvPr id="3" name="İçerik Yer Tutucusu 2"/>
          <p:cNvSpPr>
            <a:spLocks noGrp="1"/>
          </p:cNvSpPr>
          <p:nvPr>
            <p:ph idx="1"/>
          </p:nvPr>
        </p:nvSpPr>
        <p:spPr>
          <a:xfrm>
            <a:off x="4722975" y="2582730"/>
            <a:ext cx="4025489" cy="1367135"/>
          </a:xfrm>
        </p:spPr>
        <p:txBody>
          <a:bodyPr>
            <a:noAutofit/>
          </a:bodyPr>
          <a:lstStyle/>
          <a:p>
            <a:pPr marL="1371600" lvl="3" indent="0">
              <a:buNone/>
            </a:pPr>
            <a:r>
              <a:rPr lang="tr-TR" sz="2800" dirty="0" smtClean="0"/>
              <a:t>+ÇEVRE</a:t>
            </a:r>
          </a:p>
          <a:p>
            <a:r>
              <a:rPr lang="tr-TR" sz="2800" dirty="0" smtClean="0"/>
              <a:t>            +KALITIM</a:t>
            </a:r>
            <a:endParaRPr lang="tr-TR" sz="2800" dirty="0"/>
          </a:p>
        </p:txBody>
      </p:sp>
      <p:sp>
        <p:nvSpPr>
          <p:cNvPr id="4" name="Oval 3"/>
          <p:cNvSpPr/>
          <p:nvPr/>
        </p:nvSpPr>
        <p:spPr>
          <a:xfrm>
            <a:off x="2051720" y="2023476"/>
            <a:ext cx="2664296" cy="24856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3292357" y="2967335"/>
            <a:ext cx="2196244" cy="2160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040" y="1412776"/>
            <a:ext cx="4887655" cy="469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570446"/>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5" descr="abraham-lincoln"/>
          <p:cNvPicPr>
            <a:picLocks noGrp="1" noChangeAspect="1" noChangeArrowheads="1"/>
          </p:cNvPicPr>
          <p:nvPr>
            <p:ph idx="1"/>
          </p:nvPr>
        </p:nvPicPr>
        <p:blipFill>
          <a:blip r:embed="rId2" cstate="print"/>
          <a:stretch>
            <a:fillRect/>
          </a:stretch>
        </p:blipFill>
        <p:spPr>
          <a:xfrm>
            <a:off x="539553" y="1700808"/>
            <a:ext cx="2880320" cy="3888432"/>
          </a:xfrm>
          <a:noFill/>
          <a:ln/>
        </p:spPr>
      </p:pic>
      <p:sp>
        <p:nvSpPr>
          <p:cNvPr id="5" name="Dikdörtgen 4"/>
          <p:cNvSpPr/>
          <p:nvPr/>
        </p:nvSpPr>
        <p:spPr>
          <a:xfrm>
            <a:off x="3635896" y="1988840"/>
            <a:ext cx="4572000" cy="2062103"/>
          </a:xfrm>
          <a:prstGeom prst="rect">
            <a:avLst/>
          </a:prstGeom>
        </p:spPr>
        <p:txBody>
          <a:bodyPr>
            <a:spAutoFit/>
          </a:bodyPr>
          <a:lstStyle/>
          <a:p>
            <a:pPr marL="457200" indent="-457200">
              <a:buFont typeface="Arial" pitchFamily="34" charset="0"/>
              <a:buChar char="•"/>
            </a:pPr>
            <a:r>
              <a:rPr lang="tr-TR" sz="3200" dirty="0" smtClean="0"/>
              <a:t>Abraham Lincoln  yüzbaşı olarak katıldığı savaştan er olarak terhis oldu. </a:t>
            </a:r>
            <a:endParaRPr lang="tr-TR" sz="3200" dirty="0"/>
          </a:p>
        </p:txBody>
      </p:sp>
    </p:spTree>
    <p:extLst>
      <p:ext uri="{BB962C8B-B14F-4D97-AF65-F5344CB8AC3E}">
        <p14:creationId xmlns:p14="http://schemas.microsoft.com/office/powerpoint/2010/main" val="3562560977"/>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4" descr="newton"/>
          <p:cNvPicPr>
            <a:picLocks noGrp="1" noChangeAspect="1" noChangeArrowheads="1"/>
          </p:cNvPicPr>
          <p:nvPr>
            <p:ph idx="1"/>
          </p:nvPr>
        </p:nvPicPr>
        <p:blipFill>
          <a:blip r:embed="rId2" cstate="print"/>
          <a:stretch>
            <a:fillRect/>
          </a:stretch>
        </p:blipFill>
        <p:spPr>
          <a:xfrm>
            <a:off x="467544" y="1772816"/>
            <a:ext cx="3295289" cy="4525963"/>
          </a:xfrm>
          <a:noFill/>
          <a:ln/>
        </p:spPr>
      </p:pic>
      <p:sp>
        <p:nvSpPr>
          <p:cNvPr id="5" name="Dikdörtgen 4"/>
          <p:cNvSpPr/>
          <p:nvPr/>
        </p:nvSpPr>
        <p:spPr>
          <a:xfrm>
            <a:off x="3995936" y="2204864"/>
            <a:ext cx="4572000" cy="1323439"/>
          </a:xfrm>
          <a:prstGeom prst="rect">
            <a:avLst/>
          </a:prstGeom>
        </p:spPr>
        <p:txBody>
          <a:bodyPr>
            <a:spAutoFit/>
          </a:bodyPr>
          <a:lstStyle/>
          <a:p>
            <a:pPr marL="457200" indent="-457200">
              <a:buFont typeface="Arial" pitchFamily="34" charset="0"/>
              <a:buChar char="•"/>
            </a:pPr>
            <a:r>
              <a:rPr lang="tr-TR" sz="3200" dirty="0" smtClean="0"/>
              <a:t>Newton</a:t>
            </a:r>
            <a:r>
              <a:rPr lang="en-US" sz="3200" dirty="0" smtClean="0"/>
              <a:t>`</a:t>
            </a:r>
            <a:r>
              <a:rPr lang="tr-TR" sz="3200" dirty="0" smtClean="0"/>
              <a:t>un okulda notları çok düşüktü.</a:t>
            </a:r>
          </a:p>
          <a:p>
            <a:pPr>
              <a:buFontTx/>
              <a:buNone/>
            </a:pPr>
            <a:r>
              <a:rPr lang="tr-TR" sz="1600" dirty="0" smtClean="0"/>
              <a:t> </a:t>
            </a:r>
            <a:endParaRPr lang="tr-TR" sz="1600" dirty="0"/>
          </a:p>
        </p:txBody>
      </p:sp>
    </p:spTree>
    <p:extLst>
      <p:ext uri="{BB962C8B-B14F-4D97-AF65-F5344CB8AC3E}">
        <p14:creationId xmlns:p14="http://schemas.microsoft.com/office/powerpoint/2010/main" val="3816047282"/>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4" descr="edison"/>
          <p:cNvPicPr>
            <a:picLocks noGrp="1" noChangeAspect="1" noChangeArrowheads="1"/>
          </p:cNvPicPr>
          <p:nvPr>
            <p:ph idx="1"/>
          </p:nvPr>
        </p:nvPicPr>
        <p:blipFill>
          <a:blip r:embed="rId2" cstate="print"/>
          <a:stretch>
            <a:fillRect/>
          </a:stretch>
        </p:blipFill>
        <p:spPr>
          <a:xfrm>
            <a:off x="539552" y="1916832"/>
            <a:ext cx="3409950" cy="4248150"/>
          </a:xfrm>
          <a:noFill/>
          <a:ln/>
        </p:spPr>
      </p:pic>
      <p:sp>
        <p:nvSpPr>
          <p:cNvPr id="5" name="Dikdörtgen 4"/>
          <p:cNvSpPr/>
          <p:nvPr/>
        </p:nvSpPr>
        <p:spPr>
          <a:xfrm>
            <a:off x="4067944" y="2204864"/>
            <a:ext cx="4572000" cy="2554545"/>
          </a:xfrm>
          <a:prstGeom prst="rect">
            <a:avLst/>
          </a:prstGeom>
        </p:spPr>
        <p:txBody>
          <a:bodyPr>
            <a:spAutoFit/>
          </a:bodyPr>
          <a:lstStyle/>
          <a:p>
            <a:pPr marL="457200" indent="-457200">
              <a:buFont typeface="Arial" pitchFamily="34" charset="0"/>
              <a:buChar char="•"/>
            </a:pPr>
            <a:r>
              <a:rPr lang="tr-TR" sz="3200" dirty="0" smtClean="0"/>
              <a:t>Edison’un  öğretmeni onu  hiçbir şey öğrenemeyecek kadar  aptal buluyordu.</a:t>
            </a:r>
          </a:p>
          <a:p>
            <a:r>
              <a:rPr lang="tr-TR" sz="3200" dirty="0" smtClean="0"/>
              <a:t> </a:t>
            </a:r>
            <a:endParaRPr lang="tr-TR" sz="3200" dirty="0"/>
          </a:p>
        </p:txBody>
      </p:sp>
    </p:spTree>
    <p:extLst>
      <p:ext uri="{BB962C8B-B14F-4D97-AF65-F5344CB8AC3E}">
        <p14:creationId xmlns:p14="http://schemas.microsoft.com/office/powerpoint/2010/main" val="291057329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8"/>
          <p:cNvSpPr>
            <a:spLocks noGrp="1"/>
          </p:cNvSpPr>
          <p:nvPr>
            <p:ph type="title"/>
          </p:nvPr>
        </p:nvSpPr>
        <p:spPr/>
        <p:txBody>
          <a:bodyPr/>
          <a:lstStyle/>
          <a:p>
            <a:r>
              <a:rPr lang="tr-TR" dirty="0" smtClean="0"/>
              <a:t>ÖZEL YETENEKLİ Mİ? PARLAK MI?</a:t>
            </a:r>
            <a:endParaRPr lang="tr-TR" dirty="0"/>
          </a:p>
        </p:txBody>
      </p:sp>
      <p:sp>
        <p:nvSpPr>
          <p:cNvPr id="10" name="İçerik Yer Tutucusu 9"/>
          <p:cNvSpPr>
            <a:spLocks noGrp="1"/>
          </p:cNvSpPr>
          <p:nvPr>
            <p:ph sz="half" idx="1"/>
          </p:nvPr>
        </p:nvSpPr>
        <p:spPr/>
        <p:txBody>
          <a:bodyPr/>
          <a:lstStyle/>
          <a:p>
            <a:pPr marL="0" indent="0">
              <a:buNone/>
            </a:pPr>
            <a:r>
              <a:rPr lang="tr-TR" dirty="0" smtClean="0"/>
              <a:t>        PARLAK ÇOCUK</a:t>
            </a:r>
          </a:p>
          <a:p>
            <a:r>
              <a:rPr lang="tr-TR" dirty="0" smtClean="0"/>
              <a:t>Yanıtları bilir.</a:t>
            </a:r>
          </a:p>
          <a:p>
            <a:r>
              <a:rPr lang="tr-TR" dirty="0" smtClean="0"/>
              <a:t>İlgilidir.</a:t>
            </a:r>
          </a:p>
          <a:p>
            <a:r>
              <a:rPr lang="tr-TR" dirty="0" smtClean="0"/>
              <a:t>Çok çalışır.</a:t>
            </a:r>
          </a:p>
          <a:p>
            <a:r>
              <a:rPr lang="tr-TR" dirty="0" smtClean="0"/>
              <a:t>İyi ezberler.</a:t>
            </a:r>
          </a:p>
          <a:p>
            <a:r>
              <a:rPr lang="tr-TR" dirty="0" smtClean="0"/>
              <a:t>Doğru olarak kopya eder.</a:t>
            </a:r>
          </a:p>
          <a:p>
            <a:r>
              <a:rPr lang="tr-TR" dirty="0" smtClean="0"/>
              <a:t>Teknikçidir.</a:t>
            </a:r>
          </a:p>
          <a:p>
            <a:r>
              <a:rPr lang="tr-TR" dirty="0" smtClean="0"/>
              <a:t>Bilgileri emer.</a:t>
            </a:r>
          </a:p>
          <a:p>
            <a:r>
              <a:rPr lang="tr-TR" dirty="0" smtClean="0"/>
              <a:t>Üst grubu oluşturur.</a:t>
            </a:r>
          </a:p>
          <a:p>
            <a:endParaRPr lang="tr-TR" dirty="0"/>
          </a:p>
        </p:txBody>
      </p:sp>
      <p:sp>
        <p:nvSpPr>
          <p:cNvPr id="11" name="İçerik Yer Tutucusu 10"/>
          <p:cNvSpPr>
            <a:spLocks noGrp="1"/>
          </p:cNvSpPr>
          <p:nvPr>
            <p:ph sz="half" idx="2"/>
          </p:nvPr>
        </p:nvSpPr>
        <p:spPr/>
        <p:txBody>
          <a:bodyPr/>
          <a:lstStyle/>
          <a:p>
            <a:pPr marL="0" indent="0">
              <a:buNone/>
            </a:pPr>
            <a:r>
              <a:rPr lang="tr-TR" dirty="0" smtClean="0"/>
              <a:t>  ÖZEL YETENEKLİ Ç.</a:t>
            </a:r>
          </a:p>
          <a:p>
            <a:r>
              <a:rPr lang="tr-TR" dirty="0" smtClean="0"/>
              <a:t>Sorular sorar.</a:t>
            </a:r>
          </a:p>
          <a:p>
            <a:r>
              <a:rPr lang="tr-TR" dirty="0" smtClean="0"/>
              <a:t>Aşırı meraklıdır.</a:t>
            </a:r>
          </a:p>
          <a:p>
            <a:r>
              <a:rPr lang="tr-TR" dirty="0" smtClean="0"/>
              <a:t>Az çalışır, ama başarabilir.</a:t>
            </a:r>
          </a:p>
          <a:p>
            <a:r>
              <a:rPr lang="tr-TR" dirty="0" smtClean="0"/>
              <a:t>İyi tahmincidir.</a:t>
            </a:r>
          </a:p>
          <a:p>
            <a:r>
              <a:rPr lang="tr-TR" dirty="0" smtClean="0"/>
              <a:t>Yeni bir desen yaratır.</a:t>
            </a:r>
          </a:p>
          <a:p>
            <a:r>
              <a:rPr lang="tr-TR" dirty="0" smtClean="0"/>
              <a:t>İcatçıdır.</a:t>
            </a:r>
          </a:p>
          <a:p>
            <a:r>
              <a:rPr lang="tr-TR" dirty="0" smtClean="0"/>
              <a:t>Bilgilerle oynar.</a:t>
            </a:r>
          </a:p>
          <a:p>
            <a:r>
              <a:rPr lang="tr-TR" dirty="0" smtClean="0"/>
              <a:t>Grubun ötesindedir.</a:t>
            </a:r>
            <a:endParaRPr lang="tr-TR" dirty="0"/>
          </a:p>
        </p:txBody>
      </p:sp>
    </p:spTree>
    <p:extLst>
      <p:ext uri="{BB962C8B-B14F-4D97-AF65-F5344CB8AC3E}">
        <p14:creationId xmlns:p14="http://schemas.microsoft.com/office/powerpoint/2010/main" val="179412532"/>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endParaRPr lang="tr-TR" dirty="0"/>
          </a:p>
          <a:p>
            <a:r>
              <a:rPr lang="tr-TR" sz="4800" dirty="0" smtClean="0"/>
              <a:t>ÖZEL YETENEKLİ ÇOCUKLAR İÇİN NİÇİN ÖZEL EĞİTİM GEREKLİDİR?</a:t>
            </a:r>
            <a:endParaRPr lang="tr-TR" sz="4800" dirty="0"/>
          </a:p>
        </p:txBody>
      </p:sp>
    </p:spTree>
    <p:extLst>
      <p:ext uri="{BB962C8B-B14F-4D97-AF65-F5344CB8AC3E}">
        <p14:creationId xmlns:p14="http://schemas.microsoft.com/office/powerpoint/2010/main" val="2758522428"/>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0" y="1554162"/>
            <a:ext cx="8991600" cy="4525963"/>
          </a:xfrm>
        </p:spPr>
        <p:txBody>
          <a:bodyPr/>
          <a:lstStyle/>
          <a:p>
            <a:endParaRPr lang="tr-TR" dirty="0"/>
          </a:p>
        </p:txBody>
      </p:sp>
      <p:pic>
        <p:nvPicPr>
          <p:cNvPr id="1026" name="Picture 2" descr="C:\Users\BULENT\Desktop\IMG_05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745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999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ÖZEL EĞİTİM NEDİR?</a:t>
            </a:r>
            <a:endParaRPr lang="tr-TR" dirty="0"/>
          </a:p>
        </p:txBody>
      </p:sp>
      <p:sp>
        <p:nvSpPr>
          <p:cNvPr id="3" name="İçerik Yer Tutucusu 2"/>
          <p:cNvSpPr>
            <a:spLocks noGrp="1"/>
          </p:cNvSpPr>
          <p:nvPr>
            <p:ph idx="1"/>
          </p:nvPr>
        </p:nvSpPr>
        <p:spPr/>
        <p:txBody>
          <a:bodyPr/>
          <a:lstStyle/>
          <a:p>
            <a:endParaRPr lang="tr-TR" dirty="0" smtClean="0"/>
          </a:p>
          <a:p>
            <a:r>
              <a:rPr lang="tr-TR" dirty="0" smtClean="0"/>
              <a:t>Genel eğitimden farklı bir eğitim gerektiren bireylerin yeterliliklerine ve gelişim özelliklerine dayalı olarak, gereksinimlerini karşılamak için, özel olarak yetiştirilmiş personel tarafından, özel olarak geliştirilmiş eğitim programları, araç gereçleri ve yöntemleriyle sürdürülen eğitimdir.</a:t>
            </a:r>
            <a:endParaRPr lang="tr-TR" dirty="0"/>
          </a:p>
        </p:txBody>
      </p:sp>
    </p:spTree>
    <p:extLst>
      <p:ext uri="{BB962C8B-B14F-4D97-AF65-F5344CB8AC3E}">
        <p14:creationId xmlns:p14="http://schemas.microsoft.com/office/powerpoint/2010/main" val="464100279"/>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Özel Eğitim Gerektiren Birey Kimdir?</a:t>
            </a:r>
            <a:endParaRPr lang="tr-TR" dirty="0"/>
          </a:p>
        </p:txBody>
      </p:sp>
      <p:sp>
        <p:nvSpPr>
          <p:cNvPr id="3" name="İçerik Yer Tutucusu 2"/>
          <p:cNvSpPr>
            <a:spLocks noGrp="1"/>
          </p:cNvSpPr>
          <p:nvPr>
            <p:ph idx="1"/>
          </p:nvPr>
        </p:nvSpPr>
        <p:spPr/>
        <p:txBody>
          <a:bodyPr/>
          <a:lstStyle/>
          <a:p>
            <a:pPr marL="0" indent="0">
              <a:buNone/>
            </a:pPr>
            <a:endParaRPr lang="tr-TR" dirty="0"/>
          </a:p>
          <a:p>
            <a:r>
              <a:rPr lang="tr-TR" dirty="0" smtClean="0"/>
              <a:t>Çeşitli nedenlerle bireysel özellikleri ve eğitim yeterlilikleri açısından akranlarından beklenen  düzeyden anlamlı farklılık gösteren bireydir.</a:t>
            </a:r>
            <a:endParaRPr lang="tr-TR" dirty="0"/>
          </a:p>
        </p:txBody>
      </p:sp>
    </p:spTree>
    <p:extLst>
      <p:ext uri="{BB962C8B-B14F-4D97-AF65-F5344CB8AC3E}">
        <p14:creationId xmlns:p14="http://schemas.microsoft.com/office/powerpoint/2010/main" val="2979095473"/>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Özel Yetenekli Çocuklara Niçin Özel Eğitim Gereklidir?</a:t>
            </a:r>
          </a:p>
        </p:txBody>
      </p:sp>
      <p:sp>
        <p:nvSpPr>
          <p:cNvPr id="3" name="İçerik Yer Tutucusu 2"/>
          <p:cNvSpPr>
            <a:spLocks noGrp="1"/>
          </p:cNvSpPr>
          <p:nvPr>
            <p:ph idx="1"/>
          </p:nvPr>
        </p:nvSpPr>
        <p:spPr/>
        <p:txBody>
          <a:bodyPr/>
          <a:lstStyle/>
          <a:p>
            <a:endParaRPr lang="tr-TR" dirty="0" smtClean="0"/>
          </a:p>
          <a:p>
            <a:r>
              <a:rPr lang="tr-TR" dirty="0" smtClean="0"/>
              <a:t>Eğitimdeki sosyal adalet ve</a:t>
            </a:r>
          </a:p>
          <a:p>
            <a:pPr marL="0" indent="0">
              <a:buNone/>
            </a:pPr>
            <a:r>
              <a:rPr lang="tr-TR" dirty="0" smtClean="0"/>
              <a:t> eşitlik anlayışı:</a:t>
            </a:r>
          </a:p>
          <a:p>
            <a:pPr marL="0" indent="0">
              <a:buNone/>
            </a:pPr>
            <a:r>
              <a:rPr lang="tr-TR" dirty="0"/>
              <a:t>T</a:t>
            </a:r>
            <a:r>
              <a:rPr lang="tr-TR" dirty="0" smtClean="0"/>
              <a:t>üm </a:t>
            </a:r>
            <a:r>
              <a:rPr lang="tr-TR" dirty="0"/>
              <a:t>bireylerin bireysel ilgi, kapasite, yetenek potansiyeli oranında eğitimden </a:t>
            </a:r>
            <a:r>
              <a:rPr lang="tr-TR" dirty="0" smtClean="0"/>
              <a:t>yararlanması ve yeteneklerinin gelişmesi  </a:t>
            </a:r>
            <a:r>
              <a:rPr lang="tr-TR" dirty="0"/>
              <a:t>için olanak tanınmalıdır.</a:t>
            </a:r>
          </a:p>
          <a:p>
            <a:pPr marL="0" indent="0">
              <a:buNone/>
            </a:pPr>
            <a:endParaRPr lang="tr-TR" dirty="0"/>
          </a:p>
        </p:txBody>
      </p:sp>
      <p:pic>
        <p:nvPicPr>
          <p:cNvPr id="6146" name="Picture 2" descr="C:\Users\BULENT\Desktop\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426" y="1196752"/>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ULENT\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644" y="4797152"/>
            <a:ext cx="297180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0998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Özel Yetenekli </a:t>
            </a:r>
            <a:r>
              <a:rPr lang="tr-TR" dirty="0"/>
              <a:t>Ç</a:t>
            </a:r>
            <a:r>
              <a:rPr lang="tr-TR" dirty="0" smtClean="0"/>
              <a:t>ocuklara </a:t>
            </a:r>
            <a:r>
              <a:rPr lang="tr-TR" dirty="0"/>
              <a:t>N</a:t>
            </a:r>
            <a:r>
              <a:rPr lang="tr-TR" dirty="0" smtClean="0"/>
              <a:t>için </a:t>
            </a:r>
            <a:r>
              <a:rPr lang="tr-TR" dirty="0"/>
              <a:t>Ö</a:t>
            </a:r>
            <a:r>
              <a:rPr lang="tr-TR" dirty="0" smtClean="0"/>
              <a:t>zel </a:t>
            </a:r>
            <a:r>
              <a:rPr lang="tr-TR" dirty="0"/>
              <a:t>E</a:t>
            </a:r>
            <a:r>
              <a:rPr lang="tr-TR" dirty="0" smtClean="0"/>
              <a:t>ğitim </a:t>
            </a:r>
            <a:r>
              <a:rPr lang="tr-TR" dirty="0"/>
              <a:t>G</a:t>
            </a:r>
            <a:r>
              <a:rPr lang="tr-TR" dirty="0" smtClean="0"/>
              <a:t>ereklidir?</a:t>
            </a:r>
            <a:endParaRPr lang="tr-TR" dirty="0"/>
          </a:p>
        </p:txBody>
      </p:sp>
      <p:sp>
        <p:nvSpPr>
          <p:cNvPr id="3" name="İçerik Yer Tutucusu 2"/>
          <p:cNvSpPr>
            <a:spLocks noGrp="1"/>
          </p:cNvSpPr>
          <p:nvPr>
            <p:ph idx="1"/>
          </p:nvPr>
        </p:nvSpPr>
        <p:spPr/>
        <p:txBody>
          <a:bodyPr>
            <a:normAutofit/>
          </a:bodyPr>
          <a:lstStyle/>
          <a:p>
            <a:endParaRPr lang="tr-TR" dirty="0"/>
          </a:p>
          <a:p>
            <a:r>
              <a:rPr lang="tr-TR" dirty="0" smtClean="0"/>
              <a:t>Zeka desteklendikçe güçlenen, desteklenmediğinde ise körelen </a:t>
            </a:r>
          </a:p>
          <a:p>
            <a:pPr marL="0" indent="0">
              <a:buNone/>
            </a:pPr>
            <a:r>
              <a:rPr lang="tr-TR" dirty="0"/>
              <a:t> </a:t>
            </a:r>
            <a:r>
              <a:rPr lang="tr-TR" dirty="0" smtClean="0"/>
              <a:t>   bir olgudur. Desteklenmeyen özel yeteneklilerin bu yeteneği zamanla körelir. Bu hem öğrencinin kendisine hem de devletimize yapabileceğimiz en büyük zararlardan biridir.</a:t>
            </a:r>
          </a:p>
          <a:p>
            <a:pPr marL="0" indent="0">
              <a:buNone/>
            </a:pPr>
            <a:endParaRPr lang="tr-TR" dirty="0"/>
          </a:p>
        </p:txBody>
      </p:sp>
      <p:pic>
        <p:nvPicPr>
          <p:cNvPr id="1026" name="Picture 2" descr="C:\Users\BULENT\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412776"/>
            <a:ext cx="28384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50666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GENEL YETENEK</a:t>
            </a:r>
            <a:endParaRPr lang="tr-TR" dirty="0"/>
          </a:p>
        </p:txBody>
      </p:sp>
      <p:sp>
        <p:nvSpPr>
          <p:cNvPr id="3" name="İçerik Yer Tutucusu 2"/>
          <p:cNvSpPr>
            <a:spLocks noGrp="1"/>
          </p:cNvSpPr>
          <p:nvPr>
            <p:ph idx="1"/>
          </p:nvPr>
        </p:nvSpPr>
        <p:spPr/>
        <p:txBody>
          <a:bodyPr/>
          <a:lstStyle/>
          <a:p>
            <a:pPr marL="0" indent="0">
              <a:buNone/>
            </a:pPr>
            <a:endParaRPr lang="tr-TR" dirty="0" smtClean="0"/>
          </a:p>
          <a:p>
            <a:r>
              <a:rPr lang="tr-TR" dirty="0" smtClean="0"/>
              <a:t>Soyut düşünebilme</a:t>
            </a:r>
          </a:p>
          <a:p>
            <a:r>
              <a:rPr lang="tr-TR" dirty="0" smtClean="0"/>
              <a:t>Sözel ve sayısal muhakeme</a:t>
            </a:r>
          </a:p>
          <a:p>
            <a:r>
              <a:rPr lang="tr-TR" dirty="0" smtClean="0"/>
              <a:t>Güçlü bellek</a:t>
            </a:r>
          </a:p>
          <a:p>
            <a:r>
              <a:rPr lang="tr-TR" dirty="0" smtClean="0"/>
              <a:t>Hızlı bilgi işlem</a:t>
            </a:r>
          </a:p>
          <a:p>
            <a:r>
              <a:rPr lang="tr-TR" dirty="0" smtClean="0"/>
              <a:t>Sözcük akıcılığı</a:t>
            </a:r>
          </a:p>
          <a:p>
            <a:r>
              <a:rPr lang="tr-TR" dirty="0" smtClean="0"/>
              <a:t>Akıl yürütme</a:t>
            </a:r>
          </a:p>
          <a:p>
            <a:pPr marL="0" indent="0">
              <a:buNone/>
            </a:pPr>
            <a:endParaRPr lang="tr-TR" dirty="0"/>
          </a:p>
        </p:txBody>
      </p:sp>
      <p:pic>
        <p:nvPicPr>
          <p:cNvPr id="2050" name="Picture 2" descr="C:\Users\BULENT\Desktop\zeka-ve-uyku-arasinda-baglanti-kuruldu-300x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700808"/>
            <a:ext cx="3456384"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535510"/>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Özel Yetenekli Çocuklara Niçin Özel Eğitim Gereklidir?</a:t>
            </a:r>
          </a:p>
        </p:txBody>
      </p:sp>
      <p:sp>
        <p:nvSpPr>
          <p:cNvPr id="3" name="İçerik Yer Tutucusu 2"/>
          <p:cNvSpPr>
            <a:spLocks noGrp="1"/>
          </p:cNvSpPr>
          <p:nvPr>
            <p:ph idx="1"/>
          </p:nvPr>
        </p:nvSpPr>
        <p:spPr/>
        <p:txBody>
          <a:bodyPr/>
          <a:lstStyle/>
          <a:p>
            <a:endParaRPr lang="tr-TR" dirty="0" smtClean="0"/>
          </a:p>
          <a:p>
            <a:r>
              <a:rPr lang="tr-TR" dirty="0" smtClean="0"/>
              <a:t>Özel eğitim ihtiyaçları karşılanmayan öğrenciler sınıf içerisinde sıkıldıkları için zamanla okuldan soğuyabilir, ya da uyum sorunları  yaşayarak problemli bir öğrenci haline gelebilirler.</a:t>
            </a:r>
            <a:endParaRPr lang="tr-TR" dirty="0"/>
          </a:p>
        </p:txBody>
      </p:sp>
    </p:spTree>
    <p:extLst>
      <p:ext uri="{BB962C8B-B14F-4D97-AF65-F5344CB8AC3E}">
        <p14:creationId xmlns:p14="http://schemas.microsoft.com/office/powerpoint/2010/main" val="958240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Özel Yetenekli Çocuklara Niçin Özel Eğitim Gereklidir?</a:t>
            </a:r>
            <a:endParaRPr lang="tr-TR" dirty="0"/>
          </a:p>
        </p:txBody>
      </p:sp>
      <p:sp>
        <p:nvSpPr>
          <p:cNvPr id="3" name="İçerik Yer Tutucusu 2"/>
          <p:cNvSpPr>
            <a:spLocks noGrp="1"/>
          </p:cNvSpPr>
          <p:nvPr>
            <p:ph idx="1"/>
          </p:nvPr>
        </p:nvSpPr>
        <p:spPr/>
        <p:txBody>
          <a:bodyPr/>
          <a:lstStyle/>
          <a:p>
            <a:endParaRPr lang="tr-TR" dirty="0" smtClean="0"/>
          </a:p>
          <a:p>
            <a:r>
              <a:rPr lang="tr-TR" dirty="0" smtClean="0"/>
              <a:t>Yeteneklerini geliştirme, kendini gerçekleştirme imkanı verilmediği takdirde bu kişilerin potansiyel enerjilerini gayrimeşru ve illegal zeminlerde tüketme riski taşırlar.</a:t>
            </a:r>
            <a:endParaRPr lang="tr-TR" dirty="0"/>
          </a:p>
        </p:txBody>
      </p:sp>
    </p:spTree>
    <p:extLst>
      <p:ext uri="{BB962C8B-B14F-4D97-AF65-F5344CB8AC3E}">
        <p14:creationId xmlns:p14="http://schemas.microsoft.com/office/powerpoint/2010/main" val="969216608"/>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WİLLİAM JAMES SİDİS</a:t>
            </a:r>
            <a:endParaRPr lang="tr-TR" dirty="0"/>
          </a:p>
        </p:txBody>
      </p:sp>
      <p:sp>
        <p:nvSpPr>
          <p:cNvPr id="5" name="İçerik Yer Tutucusu 4"/>
          <p:cNvSpPr>
            <a:spLocks noGrp="1"/>
          </p:cNvSpPr>
          <p:nvPr>
            <p:ph sz="half" idx="2"/>
          </p:nvPr>
        </p:nvSpPr>
        <p:spPr/>
        <p:txBody>
          <a:bodyPr/>
          <a:lstStyle/>
          <a:p>
            <a:endParaRPr lang="tr-TR" dirty="0"/>
          </a:p>
          <a:p>
            <a:pPr marL="0" indent="0">
              <a:buNone/>
            </a:pPr>
            <a:endParaRPr lang="tr-TR" dirty="0" smtClean="0"/>
          </a:p>
          <a:p>
            <a:r>
              <a:rPr lang="tr-TR" dirty="0" smtClean="0"/>
              <a:t>6 aylık       Alfabeyi çözdü</a:t>
            </a:r>
          </a:p>
          <a:p>
            <a:r>
              <a:rPr lang="tr-TR" dirty="0" smtClean="0"/>
              <a:t>18 aylık        Gazete              okuyabiliyordu.</a:t>
            </a:r>
          </a:p>
          <a:p>
            <a:r>
              <a:rPr lang="tr-TR" dirty="0" smtClean="0"/>
              <a:t>3 yaş         Latince öğreniyordu.</a:t>
            </a:r>
          </a:p>
          <a:p>
            <a:endParaRPr lang="tr-TR" dirty="0"/>
          </a:p>
        </p:txBody>
      </p:sp>
      <p:pic>
        <p:nvPicPr>
          <p:cNvPr id="1026" name="Picture 2" descr="C:\Users\BULENT\Desktop\220px-William_James_Sidis_1914.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62683" y="1556792"/>
            <a:ext cx="3577269" cy="475252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Ok Bağlayıcısı 8"/>
          <p:cNvCxnSpPr/>
          <p:nvPr/>
        </p:nvCxnSpPr>
        <p:spPr>
          <a:xfrm>
            <a:off x="6113279" y="2996952"/>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5947232" y="4437112"/>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a:off x="6379280" y="3573016"/>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783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WİLLİAM JAMES SİDİS</a:t>
            </a:r>
          </a:p>
        </p:txBody>
      </p:sp>
      <p:sp>
        <p:nvSpPr>
          <p:cNvPr id="5" name="İçerik Yer Tutucusu 4"/>
          <p:cNvSpPr>
            <a:spLocks noGrp="1"/>
          </p:cNvSpPr>
          <p:nvPr>
            <p:ph idx="1"/>
          </p:nvPr>
        </p:nvSpPr>
        <p:spPr/>
        <p:txBody>
          <a:bodyPr/>
          <a:lstStyle/>
          <a:p>
            <a:r>
              <a:rPr lang="tr-TR" dirty="0" smtClean="0"/>
              <a:t>1. sınıf       1 günde,</a:t>
            </a:r>
          </a:p>
          <a:p>
            <a:r>
              <a:rPr lang="tr-TR" dirty="0" smtClean="0"/>
              <a:t>2. sınıf       Birkaç günde,</a:t>
            </a:r>
          </a:p>
          <a:p>
            <a:r>
              <a:rPr lang="tr-TR" dirty="0" smtClean="0"/>
              <a:t>3. sınıf       3 ayda,</a:t>
            </a:r>
          </a:p>
          <a:p>
            <a:r>
              <a:rPr lang="tr-TR" dirty="0" smtClean="0"/>
              <a:t>4. sınıf       1 haftada,</a:t>
            </a:r>
          </a:p>
          <a:p>
            <a:r>
              <a:rPr lang="tr-TR" dirty="0" smtClean="0"/>
              <a:t>5. sınıf       15 haftada bitirmiştir.</a:t>
            </a:r>
          </a:p>
          <a:p>
            <a:r>
              <a:rPr lang="tr-TR" dirty="0" smtClean="0"/>
              <a:t>8 yaşında 7 dil biliyor, anatomi üzerine makaleler yazıyordu.</a:t>
            </a:r>
          </a:p>
          <a:p>
            <a:endParaRPr lang="tr-TR" dirty="0"/>
          </a:p>
        </p:txBody>
      </p:sp>
      <p:cxnSp>
        <p:nvCxnSpPr>
          <p:cNvPr id="7" name="Düz Ok Bağlayıcısı 6"/>
          <p:cNvCxnSpPr/>
          <p:nvPr/>
        </p:nvCxnSpPr>
        <p:spPr>
          <a:xfrm>
            <a:off x="1979712" y="1988840"/>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a:off x="1979712" y="2492896"/>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1952092" y="3140968"/>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a:off x="1952092" y="3717032"/>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1969125" y="4349277"/>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descr="C:\Users\BULENT\Desktop\WJS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625513"/>
            <a:ext cx="2163056" cy="272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3531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PEKİ NE OLDU?</a:t>
            </a:r>
            <a:endParaRPr lang="tr-TR" dirty="0"/>
          </a:p>
        </p:txBody>
      </p:sp>
      <p:sp>
        <p:nvSpPr>
          <p:cNvPr id="3" name="İçerik Yer Tutucusu 2"/>
          <p:cNvSpPr>
            <a:spLocks noGrp="1"/>
          </p:cNvSpPr>
          <p:nvPr>
            <p:ph idx="1"/>
          </p:nvPr>
        </p:nvSpPr>
        <p:spPr/>
        <p:txBody>
          <a:bodyPr/>
          <a:lstStyle/>
          <a:p>
            <a:endParaRPr lang="tr-TR" dirty="0" smtClean="0"/>
          </a:p>
          <a:p>
            <a:r>
              <a:rPr lang="tr-TR" dirty="0" smtClean="0"/>
              <a:t>1 Mayıs gösterilerinde hükümet tarafında tutuklanarak hapse atıldı. Düşüncelerinden dolayı ağır eleştirilere maruz kaldı ve hayatının geri kalanını bilimden çok uzak geçirdi.</a:t>
            </a:r>
          </a:p>
          <a:p>
            <a:pPr marL="0" indent="0">
              <a:buNone/>
            </a:pPr>
            <a:r>
              <a:rPr lang="tr-TR" dirty="0"/>
              <a:t> </a:t>
            </a:r>
            <a:r>
              <a:rPr lang="tr-TR" dirty="0" smtClean="0"/>
              <a:t>   William, gündelik çalıştığı işlerle hayatını devam ettirdi  ve 1944 yılında hayatını kaybetti.</a:t>
            </a:r>
            <a:endParaRPr lang="tr-TR" dirty="0"/>
          </a:p>
        </p:txBody>
      </p:sp>
    </p:spTree>
    <p:extLst>
      <p:ext uri="{BB962C8B-B14F-4D97-AF65-F5344CB8AC3E}">
        <p14:creationId xmlns:p14="http://schemas.microsoft.com/office/powerpoint/2010/main" val="1002549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TANILAMA</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01898864"/>
              </p:ext>
            </p:extLst>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5657300"/>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BİLSEM</a:t>
            </a:r>
            <a:endParaRPr lang="tr-TR" dirty="0"/>
          </a:p>
        </p:txBody>
      </p:sp>
      <p:sp>
        <p:nvSpPr>
          <p:cNvPr id="3" name="İçerik Yer Tutucusu 2"/>
          <p:cNvSpPr>
            <a:spLocks noGrp="1"/>
          </p:cNvSpPr>
          <p:nvPr>
            <p:ph idx="1"/>
          </p:nvPr>
        </p:nvSpPr>
        <p:spPr/>
        <p:txBody>
          <a:bodyPr/>
          <a:lstStyle/>
          <a:p>
            <a:r>
              <a:rPr lang="tr-TR" dirty="0" smtClean="0"/>
              <a:t>Okul öncesi, ilköğretim ve ortaöğretim çağındaki özel yetenekli öğrencilerin, örgün eğitimlerinin dışında kalan zamanlarda bireysel yeteneklerinin farkında olmalarını ve kapasitelerini geliştirerek en üst düzeyde kullanmalarını sağlamak amacıyla açılan özel eğitim kurumudur.</a:t>
            </a:r>
          </a:p>
        </p:txBody>
      </p:sp>
    </p:spTree>
    <p:extLst>
      <p:ext uri="{BB962C8B-B14F-4D97-AF65-F5344CB8AC3E}">
        <p14:creationId xmlns:p14="http://schemas.microsoft.com/office/powerpoint/2010/main" val="3638920335"/>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BİLSEM</a:t>
            </a:r>
            <a:endParaRPr lang="tr-TR" dirty="0"/>
          </a:p>
        </p:txBody>
      </p:sp>
      <p:sp>
        <p:nvSpPr>
          <p:cNvPr id="3" name="İçerik Yer Tutucusu 2"/>
          <p:cNvSpPr>
            <a:spLocks noGrp="1"/>
          </p:cNvSpPr>
          <p:nvPr>
            <p:ph idx="1"/>
          </p:nvPr>
        </p:nvSpPr>
        <p:spPr/>
        <p:txBody>
          <a:bodyPr/>
          <a:lstStyle/>
          <a:p>
            <a:endParaRPr lang="tr-TR" dirty="0" smtClean="0"/>
          </a:p>
          <a:p>
            <a:r>
              <a:rPr lang="tr-TR" dirty="0" smtClean="0"/>
              <a:t>Öğretmenin öğrenciyi aday göstermesi</a:t>
            </a:r>
          </a:p>
          <a:p>
            <a:r>
              <a:rPr lang="tr-TR" dirty="0" smtClean="0"/>
              <a:t>Aday gösterilen öğrencinin BİLSEM tarafından yapılan genel sınava katılması</a:t>
            </a:r>
          </a:p>
          <a:p>
            <a:r>
              <a:rPr lang="tr-TR" dirty="0" smtClean="0"/>
              <a:t>Genel sınavı başarılı görülen öğrencilerin bireysel inceleme testlerine alınması</a:t>
            </a:r>
          </a:p>
          <a:p>
            <a:endParaRPr lang="tr-TR" dirty="0"/>
          </a:p>
        </p:txBody>
      </p:sp>
    </p:spTree>
    <p:extLst>
      <p:ext uri="{BB962C8B-B14F-4D97-AF65-F5344CB8AC3E}">
        <p14:creationId xmlns:p14="http://schemas.microsoft.com/office/powerpoint/2010/main" val="3175631530"/>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RAM</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Sınıf öğretmeninin ya da ailenin</a:t>
            </a:r>
          </a:p>
          <a:p>
            <a:pPr marL="0" indent="0">
              <a:buNone/>
            </a:pPr>
            <a:r>
              <a:rPr lang="tr-TR" dirty="0" smtClean="0"/>
              <a:t> farkındalığı sonucunda, öğretmenin eğitsel tanılama     formunu doldurması</a:t>
            </a:r>
          </a:p>
          <a:p>
            <a:r>
              <a:rPr lang="tr-TR" dirty="0" smtClean="0"/>
              <a:t>Ailenin de bilgilendirilmesiyle, eğitsel tanılama formunun RAM’a gönderilmesi ve randevu alınması</a:t>
            </a:r>
          </a:p>
          <a:p>
            <a:r>
              <a:rPr lang="tr-TR" dirty="0" smtClean="0"/>
              <a:t>Verilen randevu saatinde RAM tarafından öğrenciye ilgili bireysel testlerin uygulanması</a:t>
            </a:r>
          </a:p>
          <a:p>
            <a:r>
              <a:rPr lang="tr-TR" dirty="0" smtClean="0"/>
              <a:t>RAM tarafından elde edilen sonucun rapor halinde okul idaresine bildirilmesi.</a:t>
            </a:r>
          </a:p>
          <a:p>
            <a:endParaRPr lang="tr-TR" dirty="0"/>
          </a:p>
        </p:txBody>
      </p:sp>
      <p:pic>
        <p:nvPicPr>
          <p:cNvPr id="4098" name="Picture 2" descr="C:\Users\BULENT\Desktop\tanıla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04664"/>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93967"/>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smtClean="0"/>
              <a:t> </a:t>
            </a:r>
          </a:p>
          <a:p>
            <a:pPr marL="0" indent="0">
              <a:buNone/>
            </a:pPr>
            <a:endParaRPr lang="tr-TR" dirty="0"/>
          </a:p>
          <a:p>
            <a:pPr marL="0" indent="0" algn="ctr">
              <a:buNone/>
            </a:pPr>
            <a:r>
              <a:rPr lang="tr-TR" sz="4400" dirty="0" smtClean="0"/>
              <a:t>ÖĞRENCİMİN ÖZEL YETENEKLİ OLDUĞU TANILANDI. ŞİMDİ NE YAPACAĞIM?</a:t>
            </a:r>
          </a:p>
        </p:txBody>
      </p:sp>
    </p:spTree>
    <p:extLst>
      <p:ext uri="{BB962C8B-B14F-4D97-AF65-F5344CB8AC3E}">
        <p14:creationId xmlns:p14="http://schemas.microsoft.com/office/powerpoint/2010/main" val="305908109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ÖZEL YETENEK</a:t>
            </a:r>
            <a:endParaRPr lang="tr-TR"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smtClean="0"/>
          </a:p>
          <a:p>
            <a:r>
              <a:rPr lang="tr-TR" dirty="0" smtClean="0"/>
              <a:t>Çeşitli sanat,  performans </a:t>
            </a:r>
          </a:p>
          <a:p>
            <a:pPr marL="0" indent="0">
              <a:buNone/>
            </a:pPr>
            <a:r>
              <a:rPr lang="tr-TR" dirty="0" smtClean="0"/>
              <a:t>alanları veya fen, matematik,</a:t>
            </a:r>
          </a:p>
          <a:p>
            <a:pPr marL="0" indent="0">
              <a:buNone/>
            </a:pPr>
            <a:r>
              <a:rPr lang="tr-TR" dirty="0" smtClean="0"/>
              <a:t> kimya, fizik gibi teknik alanlardan birinde görülen özel yüksek yetenek.</a:t>
            </a:r>
            <a:endParaRPr lang="tr-TR" dirty="0"/>
          </a:p>
        </p:txBody>
      </p:sp>
      <p:pic>
        <p:nvPicPr>
          <p:cNvPr id="5122" name="Picture 2" descr="C:\Users\BULENT\Desktop\03032012061903-ze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658" y="1052736"/>
            <a:ext cx="3966342" cy="266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04997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YARATICILIK</a:t>
            </a:r>
          </a:p>
        </p:txBody>
      </p:sp>
      <p:pic>
        <p:nvPicPr>
          <p:cNvPr id="2050" name="Picture 2" descr="C:\Users\BULENT\Desktop\YARATICI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8568952" cy="4536504"/>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265828" y="1340768"/>
            <a:ext cx="8686800" cy="2018854"/>
          </a:xfrm>
        </p:spPr>
        <p:txBody>
          <a:bodyPr>
            <a:normAutofit/>
          </a:bodyPr>
          <a:lstStyle/>
          <a:p>
            <a:r>
              <a:rPr lang="tr-TR" sz="4000" dirty="0">
                <a:solidFill>
                  <a:srgbClr val="C00000"/>
                </a:solidFill>
              </a:rPr>
              <a:t>Yeni düşünceler oluşturup, bunları yeni problemlerin çözümüne uygulayabilme yeteneği</a:t>
            </a:r>
          </a:p>
        </p:txBody>
      </p:sp>
    </p:spTree>
    <p:extLst>
      <p:ext uri="{BB962C8B-B14F-4D97-AF65-F5344CB8AC3E}">
        <p14:creationId xmlns:p14="http://schemas.microsoft.com/office/powerpoint/2010/main" val="2695975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MOTİVASYON</a:t>
            </a:r>
          </a:p>
        </p:txBody>
      </p:sp>
      <p:pic>
        <p:nvPicPr>
          <p:cNvPr id="1026" name="Picture 2" descr="C:\Users\BULENT\Desktop\motivasyon-şarkıs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090912" cy="5301228"/>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304800" y="1554163"/>
            <a:ext cx="8686800" cy="3603030"/>
          </a:xfrm>
        </p:spPr>
        <p:txBody>
          <a:bodyPr/>
          <a:lstStyle/>
          <a:p>
            <a:r>
              <a:rPr lang="tr-TR" dirty="0"/>
              <a:t>Bir işi başlatma, sürdürme ve bitirme kararlılığı</a:t>
            </a:r>
          </a:p>
          <a:p>
            <a:r>
              <a:rPr lang="tr-TR" dirty="0" smtClean="0"/>
              <a:t>Kuvvetli </a:t>
            </a:r>
            <a:r>
              <a:rPr lang="tr-TR" dirty="0"/>
              <a:t>benlik algısı</a:t>
            </a:r>
          </a:p>
          <a:p>
            <a:r>
              <a:rPr lang="tr-TR" dirty="0"/>
              <a:t>Kuvvetli sezgi gücü</a:t>
            </a:r>
          </a:p>
          <a:p>
            <a:r>
              <a:rPr lang="tr-TR" dirty="0"/>
              <a:t>Azim, hırs</a:t>
            </a:r>
          </a:p>
          <a:p>
            <a:r>
              <a:rPr lang="tr-TR" dirty="0"/>
              <a:t>Kararlılık</a:t>
            </a:r>
          </a:p>
          <a:p>
            <a:r>
              <a:rPr lang="tr-TR" dirty="0" smtClean="0"/>
              <a:t>Uzun </a:t>
            </a:r>
            <a:r>
              <a:rPr lang="tr-TR" dirty="0"/>
              <a:t>süreli dikkat</a:t>
            </a:r>
          </a:p>
          <a:p>
            <a:endParaRPr lang="tr-TR" dirty="0"/>
          </a:p>
        </p:txBody>
      </p:sp>
    </p:spTree>
    <p:extLst>
      <p:ext uri="{BB962C8B-B14F-4D97-AF65-F5344CB8AC3E}">
        <p14:creationId xmlns:p14="http://schemas.microsoft.com/office/powerpoint/2010/main" val="288831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indent="0">
              <a:buNone/>
            </a:pPr>
            <a:endParaRPr lang="tr-TR" dirty="0"/>
          </a:p>
          <a:p>
            <a:pPr marL="0" indent="0">
              <a:buNone/>
            </a:pPr>
            <a:r>
              <a:rPr lang="tr-TR" dirty="0"/>
              <a:t> </a:t>
            </a:r>
            <a:r>
              <a:rPr lang="tr-TR" dirty="0" smtClean="0"/>
              <a:t> KİŞİLİK                     Kalıtımsal faktörler</a:t>
            </a:r>
          </a:p>
          <a:p>
            <a:pPr marL="0" indent="0">
              <a:buNone/>
            </a:pPr>
            <a:endParaRPr lang="tr-TR" dirty="0"/>
          </a:p>
          <a:p>
            <a:pPr marL="0" indent="0">
              <a:buNone/>
            </a:pPr>
            <a:r>
              <a:rPr lang="tr-TR" dirty="0" smtClean="0"/>
              <a:t>  ÇEVRE                      Çevresel uyarıcıların </a:t>
            </a:r>
          </a:p>
          <a:p>
            <a:pPr marL="0" indent="0">
              <a:buNone/>
            </a:pPr>
            <a:r>
              <a:rPr lang="tr-TR" dirty="0"/>
              <a:t> </a:t>
            </a:r>
            <a:r>
              <a:rPr lang="tr-TR" dirty="0" smtClean="0"/>
              <a:t>                                zenginliği</a:t>
            </a:r>
            <a:endParaRPr lang="tr-TR" dirty="0"/>
          </a:p>
        </p:txBody>
      </p:sp>
      <p:sp>
        <p:nvSpPr>
          <p:cNvPr id="4" name="Sağ Ok 3"/>
          <p:cNvSpPr/>
          <p:nvPr/>
        </p:nvSpPr>
        <p:spPr>
          <a:xfrm>
            <a:off x="2123728" y="2492896"/>
            <a:ext cx="129614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2123728" y="3573016"/>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072886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800" dirty="0" smtClean="0"/>
              <a:t/>
            </a:r>
            <a:br>
              <a:rPr lang="tr-TR" sz="4800" dirty="0" smtClean="0"/>
            </a:br>
            <a:r>
              <a:rPr lang="tr-TR" sz="4800" dirty="0"/>
              <a:t/>
            </a:r>
            <a:br>
              <a:rPr lang="tr-TR" sz="4800" dirty="0"/>
            </a:br>
            <a:r>
              <a:rPr lang="tr-TR" sz="4800" dirty="0" smtClean="0"/>
              <a:t/>
            </a:r>
            <a:br>
              <a:rPr lang="tr-TR" sz="4800" dirty="0" smtClean="0"/>
            </a:br>
            <a:r>
              <a:rPr lang="tr-TR" sz="4800" dirty="0"/>
              <a:t/>
            </a:r>
            <a:br>
              <a:rPr lang="tr-TR" sz="4800" dirty="0"/>
            </a:br>
            <a:r>
              <a:rPr lang="tr-TR" sz="4800" dirty="0" smtClean="0"/>
              <a:t/>
            </a:r>
            <a:br>
              <a:rPr lang="tr-TR" sz="4800" dirty="0" smtClean="0"/>
            </a:br>
            <a:r>
              <a:rPr lang="tr-TR" sz="4800" dirty="0"/>
              <a:t/>
            </a:r>
            <a:br>
              <a:rPr lang="tr-TR" sz="4800" dirty="0"/>
            </a:br>
            <a:r>
              <a:rPr lang="tr-TR" sz="4800" b="1" dirty="0" smtClean="0"/>
              <a:t>ÖZEL YETENEKLİ ÇOCUKLARIN ÖZELLİKLERİ</a:t>
            </a:r>
            <a:endParaRPr lang="tr-TR" sz="4800" b="1" dirty="0"/>
          </a:p>
        </p:txBody>
      </p:sp>
      <p:pic>
        <p:nvPicPr>
          <p:cNvPr id="4098" name="Picture 2" descr="C:\Users\BULENT\Desktop\YARATICI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592" y="260648"/>
            <a:ext cx="3672408" cy="178091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ULENT\Desktop\YARATICI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80" y="4149080"/>
            <a:ext cx="2511044" cy="24117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ULENT\Desktop\ustunZekaliCocuk-her-cocuk-bir-duny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163024"/>
            <a:ext cx="4748116" cy="239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700108"/>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Hasır">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ileşik">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704</TotalTime>
  <Words>1188</Words>
  <Application>Microsoft Office PowerPoint</Application>
  <PresentationFormat>Ekran Gösterisi (4:3)</PresentationFormat>
  <Paragraphs>208</Paragraphs>
  <Slides>49</Slides>
  <Notes>0</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Gezinti</vt:lpstr>
      <vt:lpstr>      ÖZEL YETENEKLİ ÇOCUKLAR</vt:lpstr>
      <vt:lpstr>ÖZEL YETENEKLİ ÇOCUK KİMDİR?</vt:lpstr>
      <vt:lpstr> RENZULLİ’NİN ÜÇLÜ ÇEMBER MODELİ</vt:lpstr>
      <vt:lpstr>GENEL YETENEK</vt:lpstr>
      <vt:lpstr>ÖZEL YETENEK</vt:lpstr>
      <vt:lpstr>YARATICILIK</vt:lpstr>
      <vt:lpstr>MOTİVASYON</vt:lpstr>
      <vt:lpstr>PowerPoint Sunusu</vt:lpstr>
      <vt:lpstr>      ÖZEL YETENEKLİ ÇOCUKLARIN ÖZELLİKLERİ</vt:lpstr>
      <vt:lpstr>FİZİKSEL ÖZELLİKLER</vt:lpstr>
      <vt:lpstr>FİZİKSEL ÖZELLİKLER</vt:lpstr>
      <vt:lpstr>SOSYAL ÖZELLİKLERİ</vt:lpstr>
      <vt:lpstr>SOSYAL ÖZELLİKLER</vt:lpstr>
      <vt:lpstr>SOSYAL ÖZELLİKLER</vt:lpstr>
      <vt:lpstr>KİŞİLİK ÖZELLİKLERİ</vt:lpstr>
      <vt:lpstr>KİŞİLİK   ÖZELLİKLERİ</vt:lpstr>
      <vt:lpstr>ZİHİNSEL ÖZELLİKLER</vt:lpstr>
      <vt:lpstr>ZİHİNSEL ÖZELLİKLER</vt:lpstr>
      <vt:lpstr>PowerPoint Sunusu</vt:lpstr>
      <vt:lpstr>ÖRNEK OLAY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ÖZEL YETENEKLİ Mİ? PARLAK MI?</vt:lpstr>
      <vt:lpstr>PowerPoint Sunusu</vt:lpstr>
      <vt:lpstr>PowerPoint Sunusu</vt:lpstr>
      <vt:lpstr>ÖZEL EĞİTİM NEDİR?</vt:lpstr>
      <vt:lpstr>Özel Eğitim Gerektiren Birey Kimdir?</vt:lpstr>
      <vt:lpstr>Özel Yetenekli Çocuklara Niçin Özel Eğitim Gereklidir?</vt:lpstr>
      <vt:lpstr>Özel Yetenekli Çocuklara Niçin Özel Eğitim Gereklidir?</vt:lpstr>
      <vt:lpstr>Özel Yetenekli Çocuklara Niçin Özel Eğitim Gereklidir?</vt:lpstr>
      <vt:lpstr>Özel Yetenekli Çocuklara Niçin Özel Eğitim Gereklidir?</vt:lpstr>
      <vt:lpstr>WİLLİAM JAMES SİDİS</vt:lpstr>
      <vt:lpstr>WİLLİAM JAMES SİDİS</vt:lpstr>
      <vt:lpstr>PEKİ NE OLDU?</vt:lpstr>
      <vt:lpstr>TANILAMA</vt:lpstr>
      <vt:lpstr>BİLSEM</vt:lpstr>
      <vt:lpstr>BİLSEM</vt:lpstr>
      <vt:lpstr>RAM</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YETENEKLİ ÇOCUK KİMDİR?</dc:title>
  <dc:creator>Ferdi</dc:creator>
  <cp:lastModifiedBy>BULENT&amp;ELİF</cp:lastModifiedBy>
  <cp:revision>69</cp:revision>
  <dcterms:created xsi:type="dcterms:W3CDTF">2015-06-17T09:41:07Z</dcterms:created>
  <dcterms:modified xsi:type="dcterms:W3CDTF">2015-06-21T19:49:14Z</dcterms:modified>
</cp:coreProperties>
</file>